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1"/>
  </p:sldMasterIdLst>
  <p:notesMasterIdLst>
    <p:notesMasterId r:id="rId33"/>
  </p:notesMasterIdLst>
  <p:sldIdLst>
    <p:sldId id="256" r:id="rId2"/>
    <p:sldId id="297" r:id="rId3"/>
    <p:sldId id="257" r:id="rId4"/>
    <p:sldId id="269" r:id="rId5"/>
    <p:sldId id="259" r:id="rId6"/>
    <p:sldId id="261" r:id="rId7"/>
    <p:sldId id="296" r:id="rId8"/>
    <p:sldId id="273" r:id="rId9"/>
    <p:sldId id="262" r:id="rId10"/>
    <p:sldId id="270" r:id="rId11"/>
    <p:sldId id="271" r:id="rId12"/>
    <p:sldId id="272" r:id="rId13"/>
    <p:sldId id="263" r:id="rId14"/>
    <p:sldId id="275" r:id="rId15"/>
    <p:sldId id="276" r:id="rId16"/>
    <p:sldId id="277" r:id="rId17"/>
    <p:sldId id="279" r:id="rId18"/>
    <p:sldId id="278" r:id="rId19"/>
    <p:sldId id="280" r:id="rId20"/>
    <p:sldId id="281" r:id="rId21"/>
    <p:sldId id="282" r:id="rId22"/>
    <p:sldId id="283" r:id="rId23"/>
    <p:sldId id="284" r:id="rId24"/>
    <p:sldId id="285" r:id="rId25"/>
    <p:sldId id="286" r:id="rId26"/>
    <p:sldId id="287" r:id="rId27"/>
    <p:sldId id="264" r:id="rId28"/>
    <p:sldId id="265" r:id="rId29"/>
    <p:sldId id="266" r:id="rId30"/>
    <p:sldId id="267" r:id="rId31"/>
    <p:sldId id="295"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4" autoAdjust="0"/>
    <p:restoredTop sz="94660"/>
  </p:normalViewPr>
  <p:slideViewPr>
    <p:cSldViewPr snapToGrid="0">
      <p:cViewPr varScale="1">
        <p:scale>
          <a:sx n="69" d="100"/>
          <a:sy n="69" d="100"/>
        </p:scale>
        <p:origin x="90"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CC65BD-D69B-449C-A282-784E1BDCC552}" type="datetimeFigureOut">
              <a:rPr lang="en-IN" smtClean="0"/>
              <a:t>20-06-2024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2888FC-2C3F-4A4B-9477-2BD57E8F2DD4}" type="slidenum">
              <a:rPr lang="en-IN" smtClean="0"/>
              <a:t>‹#›</a:t>
            </a:fld>
            <a:endParaRPr lang="en-IN"/>
          </a:p>
        </p:txBody>
      </p:sp>
    </p:spTree>
    <p:extLst>
      <p:ext uri="{BB962C8B-B14F-4D97-AF65-F5344CB8AC3E}">
        <p14:creationId xmlns:p14="http://schemas.microsoft.com/office/powerpoint/2010/main" val="2315479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2AE888E0-D218-444C-93FB-6CF0CDFB641B}" type="slidenum">
              <a:rPr lang="en-IN" smtClean="0"/>
              <a:t>10</a:t>
            </a:fld>
            <a:endParaRPr lang="en-IN"/>
          </a:p>
        </p:txBody>
      </p:sp>
    </p:spTree>
    <p:extLst>
      <p:ext uri="{BB962C8B-B14F-4D97-AF65-F5344CB8AC3E}">
        <p14:creationId xmlns:p14="http://schemas.microsoft.com/office/powerpoint/2010/main" val="2427836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02C5E2-B27F-4E8B-B132-9B122A87182F}"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CD526-8006-48FE-9A91-F729A7E630D0}" type="slidenum">
              <a:rPr lang="en-US" smtClean="0"/>
              <a:t>‹#›</a:t>
            </a:fld>
            <a:endParaRPr lang="en-US"/>
          </a:p>
        </p:txBody>
      </p:sp>
    </p:spTree>
    <p:extLst>
      <p:ext uri="{BB962C8B-B14F-4D97-AF65-F5344CB8AC3E}">
        <p14:creationId xmlns:p14="http://schemas.microsoft.com/office/powerpoint/2010/main" val="2082289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02C5E2-B27F-4E8B-B132-9B122A87182F}"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CD526-8006-48FE-9A91-F729A7E630D0}" type="slidenum">
              <a:rPr lang="en-US" smtClean="0"/>
              <a:t>‹#›</a:t>
            </a:fld>
            <a:endParaRPr lang="en-US"/>
          </a:p>
        </p:txBody>
      </p:sp>
    </p:spTree>
    <p:extLst>
      <p:ext uri="{BB962C8B-B14F-4D97-AF65-F5344CB8AC3E}">
        <p14:creationId xmlns:p14="http://schemas.microsoft.com/office/powerpoint/2010/main" val="370534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02C5E2-B27F-4E8B-B132-9B122A87182F}"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CD526-8006-48FE-9A91-F729A7E630D0}" type="slidenum">
              <a:rPr lang="en-US" smtClean="0"/>
              <a:t>‹#›</a:t>
            </a:fld>
            <a:endParaRPr lang="en-US"/>
          </a:p>
        </p:txBody>
      </p:sp>
    </p:spTree>
    <p:extLst>
      <p:ext uri="{BB962C8B-B14F-4D97-AF65-F5344CB8AC3E}">
        <p14:creationId xmlns:p14="http://schemas.microsoft.com/office/powerpoint/2010/main" val="452871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02C5E2-B27F-4E8B-B132-9B122A87182F}"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CD526-8006-48FE-9A91-F729A7E630D0}" type="slidenum">
              <a:rPr lang="en-US" smtClean="0"/>
              <a:t>‹#›</a:t>
            </a:fld>
            <a:endParaRPr lang="en-US"/>
          </a:p>
        </p:txBody>
      </p:sp>
    </p:spTree>
    <p:extLst>
      <p:ext uri="{BB962C8B-B14F-4D97-AF65-F5344CB8AC3E}">
        <p14:creationId xmlns:p14="http://schemas.microsoft.com/office/powerpoint/2010/main" val="3010913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802C5E2-B27F-4E8B-B132-9B122A87182F}"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CD526-8006-48FE-9A91-F729A7E630D0}" type="slidenum">
              <a:rPr lang="en-US" smtClean="0"/>
              <a:t>‹#›</a:t>
            </a:fld>
            <a:endParaRPr lang="en-US"/>
          </a:p>
        </p:txBody>
      </p:sp>
    </p:spTree>
    <p:extLst>
      <p:ext uri="{BB962C8B-B14F-4D97-AF65-F5344CB8AC3E}">
        <p14:creationId xmlns:p14="http://schemas.microsoft.com/office/powerpoint/2010/main" val="1324637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802C5E2-B27F-4E8B-B132-9B122A87182F}"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CD526-8006-48FE-9A91-F729A7E630D0}" type="slidenum">
              <a:rPr lang="en-US" smtClean="0"/>
              <a:t>‹#›</a:t>
            </a:fld>
            <a:endParaRPr lang="en-US"/>
          </a:p>
        </p:txBody>
      </p:sp>
    </p:spTree>
    <p:extLst>
      <p:ext uri="{BB962C8B-B14F-4D97-AF65-F5344CB8AC3E}">
        <p14:creationId xmlns:p14="http://schemas.microsoft.com/office/powerpoint/2010/main" val="2637917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802C5E2-B27F-4E8B-B132-9B122A87182F}" type="datetimeFigureOut">
              <a:rPr lang="en-US" smtClean="0"/>
              <a:t>6/20/2024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ECD526-8006-48FE-9A91-F729A7E630D0}" type="slidenum">
              <a:rPr lang="en-US" smtClean="0"/>
              <a:t>‹#›</a:t>
            </a:fld>
            <a:endParaRPr lang="en-US"/>
          </a:p>
        </p:txBody>
      </p:sp>
    </p:spTree>
    <p:extLst>
      <p:ext uri="{BB962C8B-B14F-4D97-AF65-F5344CB8AC3E}">
        <p14:creationId xmlns:p14="http://schemas.microsoft.com/office/powerpoint/2010/main" val="2235621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802C5E2-B27F-4E8B-B132-9B122A87182F}" type="datetimeFigureOut">
              <a:rPr lang="en-US" smtClean="0"/>
              <a:t>6/20/2024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ECD526-8006-48FE-9A91-F729A7E630D0}" type="slidenum">
              <a:rPr lang="en-US" smtClean="0"/>
              <a:t>‹#›</a:t>
            </a:fld>
            <a:endParaRPr lang="en-US"/>
          </a:p>
        </p:txBody>
      </p:sp>
    </p:spTree>
    <p:extLst>
      <p:ext uri="{BB962C8B-B14F-4D97-AF65-F5344CB8AC3E}">
        <p14:creationId xmlns:p14="http://schemas.microsoft.com/office/powerpoint/2010/main" val="3391561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02C5E2-B27F-4E8B-B132-9B122A87182F}" type="datetimeFigureOut">
              <a:rPr lang="en-US" smtClean="0"/>
              <a:t>6/20/2024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ECD526-8006-48FE-9A91-F729A7E630D0}" type="slidenum">
              <a:rPr lang="en-US" smtClean="0"/>
              <a:t>‹#›</a:t>
            </a:fld>
            <a:endParaRPr lang="en-US"/>
          </a:p>
        </p:txBody>
      </p:sp>
    </p:spTree>
    <p:extLst>
      <p:ext uri="{BB962C8B-B14F-4D97-AF65-F5344CB8AC3E}">
        <p14:creationId xmlns:p14="http://schemas.microsoft.com/office/powerpoint/2010/main" val="4017172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02C5E2-B27F-4E8B-B132-9B122A87182F}"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CD526-8006-48FE-9A91-F729A7E630D0}" type="slidenum">
              <a:rPr lang="en-US" smtClean="0"/>
              <a:t>‹#›</a:t>
            </a:fld>
            <a:endParaRPr lang="en-US"/>
          </a:p>
        </p:txBody>
      </p:sp>
    </p:spTree>
    <p:extLst>
      <p:ext uri="{BB962C8B-B14F-4D97-AF65-F5344CB8AC3E}">
        <p14:creationId xmlns:p14="http://schemas.microsoft.com/office/powerpoint/2010/main" val="10754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02C5E2-B27F-4E8B-B132-9B122A87182F}"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CD526-8006-48FE-9A91-F729A7E630D0}" type="slidenum">
              <a:rPr lang="en-US" smtClean="0"/>
              <a:t>‹#›</a:t>
            </a:fld>
            <a:endParaRPr lang="en-US"/>
          </a:p>
        </p:txBody>
      </p:sp>
    </p:spTree>
    <p:extLst>
      <p:ext uri="{BB962C8B-B14F-4D97-AF65-F5344CB8AC3E}">
        <p14:creationId xmlns:p14="http://schemas.microsoft.com/office/powerpoint/2010/main" val="402329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02C5E2-B27F-4E8B-B132-9B122A87182F}" type="datetimeFigureOut">
              <a:rPr lang="en-US" smtClean="0"/>
              <a:t>6/20/2024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ECD526-8006-48FE-9A91-F729A7E630D0}" type="slidenum">
              <a:rPr lang="en-US" smtClean="0"/>
              <a:t>‹#›</a:t>
            </a:fld>
            <a:endParaRPr lang="en-US"/>
          </a:p>
        </p:txBody>
      </p:sp>
    </p:spTree>
    <p:extLst>
      <p:ext uri="{BB962C8B-B14F-4D97-AF65-F5344CB8AC3E}">
        <p14:creationId xmlns:p14="http://schemas.microsoft.com/office/powerpoint/2010/main" val="1171472827"/>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42410"/>
            <a:ext cx="9545054" cy="1179094"/>
          </a:xfrm>
        </p:spPr>
        <p:txBody>
          <a:bodyPr>
            <a:normAutofit/>
          </a:bodyPr>
          <a:lstStyle/>
          <a:p>
            <a:r>
              <a:rPr lang="en-US" sz="4400" dirty="0">
                <a:latin typeface="Algerian" panose="04020705040A02060702" pitchFamily="82" charset="0"/>
                <a:cs typeface="Times New Roman" panose="02020603050405020304" pitchFamily="18" charset="0"/>
              </a:rPr>
              <a:t>Church Member Management </a:t>
            </a:r>
          </a:p>
        </p:txBody>
      </p:sp>
      <p:sp>
        <p:nvSpPr>
          <p:cNvPr id="3" name="Rectangle 2"/>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03896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Times New Roman" panose="02020603050405020304" pitchFamily="18" charset="0"/>
                <a:cs typeface="Times New Roman" panose="02020603050405020304" pitchFamily="18" charset="0"/>
              </a:rPr>
              <a:t>Use case </a:t>
            </a:r>
            <a:r>
              <a:rPr lang="en-US" sz="3600" b="1" dirty="0" smtClean="0">
                <a:latin typeface="Times New Roman" panose="02020603050405020304" pitchFamily="18" charset="0"/>
                <a:cs typeface="Times New Roman" panose="02020603050405020304" pitchFamily="18" charset="0"/>
              </a:rPr>
              <a:t>Diagram</a:t>
            </a:r>
            <a:endParaRPr lang="en-IN" dirty="0"/>
          </a:p>
        </p:txBody>
      </p:sp>
      <p:grpSp>
        <p:nvGrpSpPr>
          <p:cNvPr id="19" name="Group 18"/>
          <p:cNvGrpSpPr/>
          <p:nvPr/>
        </p:nvGrpSpPr>
        <p:grpSpPr>
          <a:xfrm>
            <a:off x="3662402" y="712955"/>
            <a:ext cx="5278423" cy="5895663"/>
            <a:chOff x="3169086" y="572441"/>
            <a:chExt cx="5209410" cy="5732391"/>
          </a:xfrm>
        </p:grpSpPr>
        <p:sp>
          <p:nvSpPr>
            <p:cNvPr id="23" name="Oval 22"/>
            <p:cNvSpPr/>
            <p:nvPr/>
          </p:nvSpPr>
          <p:spPr>
            <a:xfrm>
              <a:off x="4697260" y="572441"/>
              <a:ext cx="2192056" cy="613776"/>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lvl="1" algn="ctr"/>
              <a:r>
                <a:rPr lang="en-US" sz="1600" dirty="0" smtClean="0"/>
                <a:t>Member</a:t>
              </a:r>
              <a:endParaRPr lang="en-US" sz="1600" dirty="0"/>
            </a:p>
          </p:txBody>
        </p:sp>
        <p:sp>
          <p:nvSpPr>
            <p:cNvPr id="30" name="Oval 29"/>
            <p:cNvSpPr/>
            <p:nvPr/>
          </p:nvSpPr>
          <p:spPr>
            <a:xfrm>
              <a:off x="4790371" y="5628426"/>
              <a:ext cx="2192057" cy="676406"/>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IN" sz="1600" dirty="0" smtClean="0">
                  <a:latin typeface="Times New Roman" panose="02020603050405020304" pitchFamily="18" charset="0"/>
                  <a:cs typeface="Times New Roman" panose="02020603050405020304" pitchFamily="18" charset="0"/>
                </a:rPr>
                <a:t>Logout</a:t>
              </a:r>
              <a:endParaRPr lang="en-IN" sz="1600" dirty="0">
                <a:latin typeface="Times New Roman" panose="02020603050405020304" pitchFamily="18" charset="0"/>
                <a:cs typeface="Times New Roman" panose="02020603050405020304" pitchFamily="18" charset="0"/>
              </a:endParaRPr>
            </a:p>
          </p:txBody>
        </p:sp>
        <p:sp>
          <p:nvSpPr>
            <p:cNvPr id="31" name="Oval 30"/>
            <p:cNvSpPr/>
            <p:nvPr/>
          </p:nvSpPr>
          <p:spPr>
            <a:xfrm>
              <a:off x="4697254" y="1352261"/>
              <a:ext cx="2192057" cy="695187"/>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1600" dirty="0" smtClean="0">
                  <a:latin typeface="Times New Roman" panose="02020603050405020304" pitchFamily="18" charset="0"/>
                  <a:cs typeface="Times New Roman" panose="02020603050405020304" pitchFamily="18" charset="0"/>
                </a:rPr>
                <a:t>Member</a:t>
              </a:r>
            </a:p>
            <a:p>
              <a:pPr algn="ctr"/>
              <a:r>
                <a:rPr lang="en-US" sz="1600" dirty="0" smtClean="0">
                  <a:latin typeface="Times New Roman" panose="02020603050405020304" pitchFamily="18" charset="0"/>
                  <a:cs typeface="Times New Roman" panose="02020603050405020304" pitchFamily="18" charset="0"/>
                </a:rPr>
                <a:t>Profile</a:t>
              </a:r>
            </a:p>
            <a:p>
              <a:pPr algn="ctr"/>
              <a:r>
                <a:rPr lang="en-US" sz="1600" dirty="0" smtClean="0">
                  <a:latin typeface="Times New Roman" panose="02020603050405020304" pitchFamily="18" charset="0"/>
                  <a:cs typeface="Times New Roman" panose="02020603050405020304" pitchFamily="18" charset="0"/>
                </a:rPr>
                <a:t>view</a:t>
              </a:r>
            </a:p>
          </p:txBody>
        </p:sp>
        <p:cxnSp>
          <p:nvCxnSpPr>
            <p:cNvPr id="32" name="Straight Arrow Connector 31"/>
            <p:cNvCxnSpPr>
              <a:endCxn id="31" idx="2"/>
            </p:cNvCxnSpPr>
            <p:nvPr/>
          </p:nvCxnSpPr>
          <p:spPr>
            <a:xfrm flipV="1">
              <a:off x="3169086" y="1699855"/>
              <a:ext cx="1528168" cy="178238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endCxn id="23" idx="6"/>
            </p:cNvCxnSpPr>
            <p:nvPr/>
          </p:nvCxnSpPr>
          <p:spPr>
            <a:xfrm flipH="1" flipV="1">
              <a:off x="6889316" y="879329"/>
              <a:ext cx="1489180" cy="260290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endCxn id="30" idx="6"/>
            </p:cNvCxnSpPr>
            <p:nvPr/>
          </p:nvCxnSpPr>
          <p:spPr>
            <a:xfrm flipH="1">
              <a:off x="6982428" y="3482235"/>
              <a:ext cx="1396068" cy="248439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endCxn id="46" idx="6"/>
            </p:cNvCxnSpPr>
            <p:nvPr/>
          </p:nvCxnSpPr>
          <p:spPr>
            <a:xfrm flipH="1">
              <a:off x="6889311" y="3482235"/>
              <a:ext cx="1489185" cy="16429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endCxn id="23" idx="2"/>
            </p:cNvCxnSpPr>
            <p:nvPr/>
          </p:nvCxnSpPr>
          <p:spPr>
            <a:xfrm flipV="1">
              <a:off x="3169086" y="879329"/>
              <a:ext cx="1528174" cy="26029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 name="Oval 41"/>
            <p:cNvSpPr/>
            <p:nvPr/>
          </p:nvSpPr>
          <p:spPr>
            <a:xfrm>
              <a:off x="4717693" y="2214573"/>
              <a:ext cx="2192057" cy="695187"/>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1600" dirty="0" smtClean="0">
                  <a:latin typeface="Times New Roman" panose="02020603050405020304" pitchFamily="18" charset="0"/>
                  <a:cs typeface="Times New Roman" panose="02020603050405020304" pitchFamily="18" charset="0"/>
                </a:rPr>
                <a:t>Receive</a:t>
              </a:r>
            </a:p>
            <a:p>
              <a:pPr algn="ctr"/>
              <a:r>
                <a:rPr lang="en-US" sz="1600" dirty="0" smtClean="0">
                  <a:latin typeface="Times New Roman" panose="02020603050405020304" pitchFamily="18" charset="0"/>
                  <a:cs typeface="Times New Roman" panose="02020603050405020304" pitchFamily="18" charset="0"/>
                </a:rPr>
                <a:t>Message</a:t>
              </a:r>
            </a:p>
          </p:txBody>
        </p:sp>
        <p:sp>
          <p:nvSpPr>
            <p:cNvPr id="45" name="Oval 44"/>
            <p:cNvSpPr/>
            <p:nvPr/>
          </p:nvSpPr>
          <p:spPr>
            <a:xfrm>
              <a:off x="4717693" y="3075804"/>
              <a:ext cx="2192057" cy="695187"/>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1600" dirty="0" smtClean="0">
                  <a:latin typeface="Times New Roman" panose="02020603050405020304" pitchFamily="18" charset="0"/>
                  <a:cs typeface="Times New Roman" panose="02020603050405020304" pitchFamily="18" charset="0"/>
                </a:rPr>
                <a:t>View Request</a:t>
              </a:r>
            </a:p>
            <a:p>
              <a:pPr algn="ctr"/>
              <a:r>
                <a:rPr lang="en-US" sz="1600" dirty="0" smtClean="0">
                  <a:latin typeface="Times New Roman" panose="02020603050405020304" pitchFamily="18" charset="0"/>
                  <a:cs typeface="Times New Roman" panose="02020603050405020304" pitchFamily="18" charset="0"/>
                </a:rPr>
                <a:t>Prayer</a:t>
              </a:r>
              <a:endParaRPr lang="en-US" sz="1600" dirty="0">
                <a:latin typeface="Times New Roman" panose="02020603050405020304" pitchFamily="18" charset="0"/>
                <a:cs typeface="Times New Roman" panose="02020603050405020304" pitchFamily="18" charset="0"/>
              </a:endParaRPr>
            </a:p>
          </p:txBody>
        </p:sp>
        <p:sp>
          <p:nvSpPr>
            <p:cNvPr id="46" name="Oval 45"/>
            <p:cNvSpPr/>
            <p:nvPr/>
          </p:nvSpPr>
          <p:spPr>
            <a:xfrm>
              <a:off x="4697254" y="4777552"/>
              <a:ext cx="2192057" cy="695187"/>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fontAlgn="base"/>
              <a:r>
                <a:rPr lang="en-US" sz="1600" dirty="0" smtClean="0">
                  <a:latin typeface="Times New Roman" panose="02020603050405020304" pitchFamily="18" charset="0"/>
                  <a:cs typeface="Times New Roman" panose="02020603050405020304" pitchFamily="18" charset="0"/>
                </a:rPr>
                <a:t>View Member</a:t>
              </a:r>
            </a:p>
            <a:p>
              <a:pPr algn="ctr" fontAlgn="base"/>
              <a:r>
                <a:rPr lang="en-US" sz="1600" dirty="0" smtClean="0">
                  <a:latin typeface="Times New Roman" panose="02020603050405020304" pitchFamily="18" charset="0"/>
                  <a:cs typeface="Times New Roman" panose="02020603050405020304" pitchFamily="18" charset="0"/>
                </a:rPr>
                <a:t>Profile</a:t>
              </a:r>
              <a:endParaRPr lang="en-IN" sz="1600" dirty="0">
                <a:latin typeface="Times New Roman" panose="02020603050405020304" pitchFamily="18" charset="0"/>
                <a:cs typeface="Times New Roman" panose="02020603050405020304" pitchFamily="18" charset="0"/>
              </a:endParaRPr>
            </a:p>
          </p:txBody>
        </p:sp>
        <p:sp>
          <p:nvSpPr>
            <p:cNvPr id="47" name="Oval 46"/>
            <p:cNvSpPr/>
            <p:nvPr/>
          </p:nvSpPr>
          <p:spPr>
            <a:xfrm>
              <a:off x="4717693" y="3926678"/>
              <a:ext cx="2192057" cy="695187"/>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fontAlgn="base"/>
              <a:r>
                <a:rPr lang="en-US" sz="1600" dirty="0" smtClean="0">
                  <a:latin typeface="Times New Roman" panose="02020603050405020304" pitchFamily="18" charset="0"/>
                  <a:cs typeface="Times New Roman" panose="02020603050405020304" pitchFamily="18" charset="0"/>
                </a:rPr>
                <a:t>Members Add</a:t>
              </a:r>
              <a:endParaRPr lang="en-IN" sz="1600" dirty="0">
                <a:latin typeface="Times New Roman" panose="02020603050405020304" pitchFamily="18" charset="0"/>
                <a:cs typeface="Times New Roman" panose="02020603050405020304" pitchFamily="18" charset="0"/>
              </a:endParaRPr>
            </a:p>
          </p:txBody>
        </p:sp>
        <p:cxnSp>
          <p:nvCxnSpPr>
            <p:cNvPr id="48" name="Straight Arrow Connector 47"/>
            <p:cNvCxnSpPr>
              <a:endCxn id="47" idx="6"/>
            </p:cNvCxnSpPr>
            <p:nvPr/>
          </p:nvCxnSpPr>
          <p:spPr>
            <a:xfrm flipH="1">
              <a:off x="6909750" y="3482235"/>
              <a:ext cx="1468746" cy="79203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9" name="Straight Arrow Connector 48"/>
            <p:cNvCxnSpPr>
              <a:endCxn id="45" idx="2"/>
            </p:cNvCxnSpPr>
            <p:nvPr/>
          </p:nvCxnSpPr>
          <p:spPr>
            <a:xfrm flipV="1">
              <a:off x="3169086" y="3423398"/>
              <a:ext cx="1548607" cy="588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0" name="Straight Arrow Connector 49"/>
            <p:cNvCxnSpPr>
              <a:endCxn id="42" idx="2"/>
            </p:cNvCxnSpPr>
            <p:nvPr/>
          </p:nvCxnSpPr>
          <p:spPr>
            <a:xfrm flipV="1">
              <a:off x="3169086" y="2562167"/>
              <a:ext cx="1548607" cy="92006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1" name="Straight Arrow Connector 50"/>
            <p:cNvCxnSpPr>
              <a:endCxn id="30" idx="2"/>
            </p:cNvCxnSpPr>
            <p:nvPr/>
          </p:nvCxnSpPr>
          <p:spPr>
            <a:xfrm>
              <a:off x="3169086" y="3482236"/>
              <a:ext cx="1621285" cy="248439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sp>
        <p:nvSpPr>
          <p:cNvPr id="24" name="Rectangle 2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2839222" y="2899942"/>
            <a:ext cx="823174" cy="537917"/>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IN"/>
          </a:p>
        </p:txBody>
      </p:sp>
      <p:cxnSp>
        <p:nvCxnSpPr>
          <p:cNvPr id="26" name="Straight Connector 25"/>
          <p:cNvCxnSpPr>
            <a:stCxn id="25" idx="4"/>
          </p:cNvCxnSpPr>
          <p:nvPr/>
        </p:nvCxnSpPr>
        <p:spPr>
          <a:xfrm>
            <a:off x="3250809" y="3437859"/>
            <a:ext cx="0" cy="806439"/>
          </a:xfrm>
          <a:prstGeom prst="line">
            <a:avLst/>
          </a:prstGeom>
        </p:spPr>
        <p:style>
          <a:lnRef idx="1">
            <a:schemeClr val="dk1"/>
          </a:lnRef>
          <a:fillRef idx="2">
            <a:schemeClr val="dk1"/>
          </a:fillRef>
          <a:effectRef idx="1">
            <a:schemeClr val="dk1"/>
          </a:effectRef>
          <a:fontRef idx="minor">
            <a:schemeClr val="dk1"/>
          </a:fontRef>
        </p:style>
      </p:cxnSp>
      <p:cxnSp>
        <p:nvCxnSpPr>
          <p:cNvPr id="27" name="Straight Connector 26"/>
          <p:cNvCxnSpPr/>
          <p:nvPr/>
        </p:nvCxnSpPr>
        <p:spPr>
          <a:xfrm>
            <a:off x="2839222" y="3705627"/>
            <a:ext cx="823174" cy="0"/>
          </a:xfrm>
          <a:prstGeom prst="line">
            <a:avLst/>
          </a:prstGeom>
        </p:spPr>
        <p:style>
          <a:lnRef idx="1">
            <a:schemeClr val="dk1"/>
          </a:lnRef>
          <a:fillRef idx="2">
            <a:schemeClr val="dk1"/>
          </a:fillRef>
          <a:effectRef idx="1">
            <a:schemeClr val="dk1"/>
          </a:effectRef>
          <a:fontRef idx="minor">
            <a:schemeClr val="dk1"/>
          </a:fontRef>
        </p:style>
      </p:cxnSp>
      <p:cxnSp>
        <p:nvCxnSpPr>
          <p:cNvPr id="28" name="Straight Connector 27"/>
          <p:cNvCxnSpPr/>
          <p:nvPr/>
        </p:nvCxnSpPr>
        <p:spPr>
          <a:xfrm flipH="1">
            <a:off x="2968548" y="3718506"/>
            <a:ext cx="282801" cy="324968"/>
          </a:xfrm>
          <a:prstGeom prst="line">
            <a:avLst/>
          </a:prstGeom>
        </p:spPr>
        <p:style>
          <a:lnRef idx="1">
            <a:schemeClr val="dk1"/>
          </a:lnRef>
          <a:fillRef idx="2">
            <a:schemeClr val="dk1"/>
          </a:fillRef>
          <a:effectRef idx="1">
            <a:schemeClr val="dk1"/>
          </a:effectRef>
          <a:fontRef idx="minor">
            <a:schemeClr val="dk1"/>
          </a:fontRef>
        </p:style>
      </p:cxnSp>
      <p:cxnSp>
        <p:nvCxnSpPr>
          <p:cNvPr id="29" name="Straight Connector 28"/>
          <p:cNvCxnSpPr/>
          <p:nvPr/>
        </p:nvCxnSpPr>
        <p:spPr>
          <a:xfrm>
            <a:off x="3264225" y="3705627"/>
            <a:ext cx="269385" cy="337847"/>
          </a:xfrm>
          <a:prstGeom prst="line">
            <a:avLst/>
          </a:prstGeom>
        </p:spPr>
        <p:style>
          <a:lnRef idx="1">
            <a:schemeClr val="dk1"/>
          </a:lnRef>
          <a:fillRef idx="2">
            <a:schemeClr val="dk1"/>
          </a:fillRef>
          <a:effectRef idx="1">
            <a:schemeClr val="dk1"/>
          </a:effectRef>
          <a:fontRef idx="minor">
            <a:schemeClr val="dk1"/>
          </a:fontRef>
        </p:style>
      </p:cxnSp>
      <p:sp>
        <p:nvSpPr>
          <p:cNvPr id="3" name="TextBox 2"/>
          <p:cNvSpPr txBox="1"/>
          <p:nvPr/>
        </p:nvSpPr>
        <p:spPr>
          <a:xfrm>
            <a:off x="2992020" y="2450459"/>
            <a:ext cx="678391" cy="369332"/>
          </a:xfrm>
          <a:prstGeom prst="rect">
            <a:avLst/>
          </a:prstGeom>
          <a:noFill/>
        </p:spPr>
        <p:txBody>
          <a:bodyPr wrap="none" rtlCol="0">
            <a:spAutoFit/>
          </a:bodyPr>
          <a:lstStyle/>
          <a:p>
            <a:r>
              <a:rPr lang="en-US" dirty="0" smtClean="0">
                <a:latin typeface="Times New Roman" panose="02020603050405020304" pitchFamily="18" charset="0"/>
                <a:cs typeface="Times New Roman" panose="02020603050405020304" pitchFamily="18" charset="0"/>
              </a:rPr>
              <a:t>User </a:t>
            </a:r>
            <a:endParaRPr lang="en-US" dirty="0">
              <a:latin typeface="Times New Roman" panose="02020603050405020304" pitchFamily="18" charset="0"/>
              <a:cs typeface="Times New Roman" panose="02020603050405020304" pitchFamily="18" charset="0"/>
            </a:endParaRPr>
          </a:p>
        </p:txBody>
      </p:sp>
      <p:sp>
        <p:nvSpPr>
          <p:cNvPr id="33" name="Oval 32"/>
          <p:cNvSpPr/>
          <p:nvPr/>
        </p:nvSpPr>
        <p:spPr>
          <a:xfrm>
            <a:off x="8937308" y="2930020"/>
            <a:ext cx="823174" cy="537917"/>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a:p>
        </p:txBody>
      </p:sp>
      <p:cxnSp>
        <p:nvCxnSpPr>
          <p:cNvPr id="34" name="Straight Connector 33"/>
          <p:cNvCxnSpPr>
            <a:stCxn id="33" idx="4"/>
          </p:cNvCxnSpPr>
          <p:nvPr/>
        </p:nvCxnSpPr>
        <p:spPr>
          <a:xfrm>
            <a:off x="9348895" y="3467937"/>
            <a:ext cx="0" cy="806439"/>
          </a:xfrm>
          <a:prstGeom prst="line">
            <a:avLst/>
          </a:prstGeom>
        </p:spPr>
        <p:style>
          <a:lnRef idx="1">
            <a:schemeClr val="accent1"/>
          </a:lnRef>
          <a:fillRef idx="2">
            <a:schemeClr val="accent1"/>
          </a:fillRef>
          <a:effectRef idx="1">
            <a:schemeClr val="accent1"/>
          </a:effectRef>
          <a:fontRef idx="minor">
            <a:schemeClr val="dk1"/>
          </a:fontRef>
        </p:style>
      </p:cxnSp>
      <p:cxnSp>
        <p:nvCxnSpPr>
          <p:cNvPr id="35" name="Straight Connector 34"/>
          <p:cNvCxnSpPr/>
          <p:nvPr/>
        </p:nvCxnSpPr>
        <p:spPr>
          <a:xfrm>
            <a:off x="8937308" y="3735705"/>
            <a:ext cx="823174" cy="0"/>
          </a:xfrm>
          <a:prstGeom prst="line">
            <a:avLst/>
          </a:prstGeom>
        </p:spPr>
        <p:style>
          <a:lnRef idx="1">
            <a:schemeClr val="accent1"/>
          </a:lnRef>
          <a:fillRef idx="2">
            <a:schemeClr val="accent1"/>
          </a:fillRef>
          <a:effectRef idx="1">
            <a:schemeClr val="accent1"/>
          </a:effectRef>
          <a:fontRef idx="minor">
            <a:schemeClr val="dk1"/>
          </a:fontRef>
        </p:style>
      </p:cxnSp>
      <p:cxnSp>
        <p:nvCxnSpPr>
          <p:cNvPr id="37" name="Straight Connector 36"/>
          <p:cNvCxnSpPr/>
          <p:nvPr/>
        </p:nvCxnSpPr>
        <p:spPr>
          <a:xfrm flipH="1">
            <a:off x="9066634" y="3748584"/>
            <a:ext cx="282801" cy="324968"/>
          </a:xfrm>
          <a:prstGeom prst="line">
            <a:avLst/>
          </a:prstGeom>
        </p:spPr>
        <p:style>
          <a:lnRef idx="1">
            <a:schemeClr val="accent1"/>
          </a:lnRef>
          <a:fillRef idx="2">
            <a:schemeClr val="accent1"/>
          </a:fillRef>
          <a:effectRef idx="1">
            <a:schemeClr val="accent1"/>
          </a:effectRef>
          <a:fontRef idx="minor">
            <a:schemeClr val="dk1"/>
          </a:fontRef>
        </p:style>
      </p:cxnSp>
      <p:cxnSp>
        <p:nvCxnSpPr>
          <p:cNvPr id="40" name="Straight Connector 39"/>
          <p:cNvCxnSpPr/>
          <p:nvPr/>
        </p:nvCxnSpPr>
        <p:spPr>
          <a:xfrm>
            <a:off x="9362311" y="3735705"/>
            <a:ext cx="269385" cy="337847"/>
          </a:xfrm>
          <a:prstGeom prst="line">
            <a:avLst/>
          </a:prstGeom>
        </p:spPr>
        <p:style>
          <a:lnRef idx="1">
            <a:schemeClr val="accent1"/>
          </a:lnRef>
          <a:fillRef idx="2">
            <a:schemeClr val="accent1"/>
          </a:fillRef>
          <a:effectRef idx="1">
            <a:schemeClr val="accent1"/>
          </a:effectRef>
          <a:fontRef idx="minor">
            <a:schemeClr val="dk1"/>
          </a:fontRef>
        </p:style>
      </p:cxnSp>
      <p:sp>
        <p:nvSpPr>
          <p:cNvPr id="43" name="TextBox 42"/>
          <p:cNvSpPr txBox="1"/>
          <p:nvPr/>
        </p:nvSpPr>
        <p:spPr>
          <a:xfrm>
            <a:off x="8949377" y="2476396"/>
            <a:ext cx="825867" cy="369332"/>
          </a:xfrm>
          <a:prstGeom prst="rect">
            <a:avLst/>
          </a:prstGeom>
          <a:noFill/>
        </p:spPr>
        <p:txBody>
          <a:bodyPr wrap="none" rtlCol="0">
            <a:spAutoFit/>
          </a:bodyPr>
          <a:lstStyle/>
          <a:p>
            <a:r>
              <a:rPr lang="en-US" dirty="0" smtClean="0">
                <a:latin typeface="Times New Roman" panose="02020603050405020304" pitchFamily="18" charset="0"/>
                <a:cs typeface="Times New Roman" panose="02020603050405020304" pitchFamily="18" charset="0"/>
              </a:rPr>
              <a:t>Admin</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85330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199" y="308051"/>
            <a:ext cx="10515600" cy="960628"/>
          </a:xfrm>
        </p:spPr>
        <p:txBody>
          <a:bodyPr/>
          <a:lstStyle/>
          <a:p>
            <a:r>
              <a:rPr lang="en-US" sz="3600" b="1" dirty="0">
                <a:latin typeface="Times New Roman" panose="02020603050405020304" pitchFamily="18" charset="0"/>
                <a:cs typeface="Times New Roman" panose="02020603050405020304" pitchFamily="18" charset="0"/>
              </a:rPr>
              <a:t>Activity </a:t>
            </a:r>
            <a:r>
              <a:rPr lang="en-US" sz="3600" b="1" dirty="0" smtClean="0">
                <a:latin typeface="Times New Roman" panose="02020603050405020304" pitchFamily="18" charset="0"/>
                <a:cs typeface="Times New Roman" panose="02020603050405020304" pitchFamily="18" charset="0"/>
              </a:rPr>
              <a:t>Diagram</a:t>
            </a:r>
            <a:endParaRPr lang="en-IN" dirty="0"/>
          </a:p>
        </p:txBody>
      </p:sp>
      <p:grpSp>
        <p:nvGrpSpPr>
          <p:cNvPr id="3" name="Group 2"/>
          <p:cNvGrpSpPr/>
          <p:nvPr/>
        </p:nvGrpSpPr>
        <p:grpSpPr>
          <a:xfrm>
            <a:off x="3936993" y="1268679"/>
            <a:ext cx="3929186" cy="5431175"/>
            <a:chOff x="3883205" y="1383860"/>
            <a:chExt cx="3929186" cy="5538751"/>
          </a:xfrm>
        </p:grpSpPr>
        <p:grpSp>
          <p:nvGrpSpPr>
            <p:cNvPr id="13" name="Group 12"/>
            <p:cNvGrpSpPr/>
            <p:nvPr/>
          </p:nvGrpSpPr>
          <p:grpSpPr>
            <a:xfrm>
              <a:off x="3883205" y="1383860"/>
              <a:ext cx="3929186" cy="5538751"/>
              <a:chOff x="4332437" y="1056710"/>
              <a:chExt cx="3929186" cy="5538751"/>
            </a:xfrm>
          </p:grpSpPr>
          <p:sp>
            <p:nvSpPr>
              <p:cNvPr id="5" name="Freeform 4"/>
              <p:cNvSpPr>
                <a:spLocks/>
              </p:cNvSpPr>
              <p:nvPr/>
            </p:nvSpPr>
            <p:spPr bwMode="auto">
              <a:xfrm>
                <a:off x="5944195" y="1056710"/>
                <a:ext cx="715008" cy="423263"/>
              </a:xfrm>
              <a:custGeom>
                <a:avLst/>
                <a:gdLst>
                  <a:gd name="T0" fmla="*/ 195 w 438"/>
                  <a:gd name="T1" fmla="*/ 1 h 412"/>
                  <a:gd name="T2" fmla="*/ 149 w 438"/>
                  <a:gd name="T3" fmla="*/ 10 h 412"/>
                  <a:gd name="T4" fmla="*/ 108 w 438"/>
                  <a:gd name="T5" fmla="*/ 28 h 412"/>
                  <a:gd name="T6" fmla="*/ 72 w 438"/>
                  <a:gd name="T7" fmla="*/ 52 h 412"/>
                  <a:gd name="T8" fmla="*/ 42 w 438"/>
                  <a:gd name="T9" fmla="*/ 83 h 412"/>
                  <a:gd name="T10" fmla="*/ 19 w 438"/>
                  <a:gd name="T11" fmla="*/ 120 h 412"/>
                  <a:gd name="T12" fmla="*/ 5 w 438"/>
                  <a:gd name="T13" fmla="*/ 161 h 412"/>
                  <a:gd name="T14" fmla="*/ 0 w 438"/>
                  <a:gd name="T15" fmla="*/ 205 h 412"/>
                  <a:gd name="T16" fmla="*/ 1 w 438"/>
                  <a:gd name="T17" fmla="*/ 228 h 412"/>
                  <a:gd name="T18" fmla="*/ 11 w 438"/>
                  <a:gd name="T19" fmla="*/ 270 h 412"/>
                  <a:gd name="T20" fmla="*/ 29 w 438"/>
                  <a:gd name="T21" fmla="*/ 309 h 412"/>
                  <a:gd name="T22" fmla="*/ 56 w 438"/>
                  <a:gd name="T23" fmla="*/ 343 h 412"/>
                  <a:gd name="T24" fmla="*/ 89 w 438"/>
                  <a:gd name="T25" fmla="*/ 372 h 412"/>
                  <a:gd name="T26" fmla="*/ 128 w 438"/>
                  <a:gd name="T27" fmla="*/ 393 h 412"/>
                  <a:gd name="T28" fmla="*/ 171 w 438"/>
                  <a:gd name="T29" fmla="*/ 407 h 412"/>
                  <a:gd name="T30" fmla="*/ 218 w 438"/>
                  <a:gd name="T31" fmla="*/ 411 h 412"/>
                  <a:gd name="T32" fmla="*/ 242 w 438"/>
                  <a:gd name="T33" fmla="*/ 410 h 412"/>
                  <a:gd name="T34" fmla="*/ 288 w 438"/>
                  <a:gd name="T35" fmla="*/ 401 h 412"/>
                  <a:gd name="T36" fmla="*/ 329 w 438"/>
                  <a:gd name="T37" fmla="*/ 383 h 412"/>
                  <a:gd name="T38" fmla="*/ 365 w 438"/>
                  <a:gd name="T39" fmla="*/ 359 h 412"/>
                  <a:gd name="T40" fmla="*/ 395 w 438"/>
                  <a:gd name="T41" fmla="*/ 328 h 412"/>
                  <a:gd name="T42" fmla="*/ 418 w 438"/>
                  <a:gd name="T43" fmla="*/ 291 h 412"/>
                  <a:gd name="T44" fmla="*/ 432 w 438"/>
                  <a:gd name="T45" fmla="*/ 250 h 412"/>
                  <a:gd name="T46" fmla="*/ 437 w 438"/>
                  <a:gd name="T47" fmla="*/ 206 h 412"/>
                  <a:gd name="T48" fmla="*/ 436 w 438"/>
                  <a:gd name="T49" fmla="*/ 183 h 412"/>
                  <a:gd name="T50" fmla="*/ 426 w 438"/>
                  <a:gd name="T51" fmla="*/ 141 h 412"/>
                  <a:gd name="T52" fmla="*/ 408 w 438"/>
                  <a:gd name="T53" fmla="*/ 102 h 412"/>
                  <a:gd name="T54" fmla="*/ 381 w 438"/>
                  <a:gd name="T55" fmla="*/ 68 h 412"/>
                  <a:gd name="T56" fmla="*/ 348 w 438"/>
                  <a:gd name="T57" fmla="*/ 39 h 412"/>
                  <a:gd name="T58" fmla="*/ 309 w 438"/>
                  <a:gd name="T59" fmla="*/ 18 h 412"/>
                  <a:gd name="T60" fmla="*/ 266 w 438"/>
                  <a:gd name="T61" fmla="*/ 4 h 412"/>
                  <a:gd name="T62" fmla="*/ 219 w 438"/>
                  <a:gd name="T63" fmla="*/ 0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8" h="412">
                    <a:moveTo>
                      <a:pt x="218" y="0"/>
                    </a:moveTo>
                    <a:lnTo>
                      <a:pt x="195" y="1"/>
                    </a:lnTo>
                    <a:lnTo>
                      <a:pt x="172" y="4"/>
                    </a:lnTo>
                    <a:lnTo>
                      <a:pt x="149" y="10"/>
                    </a:lnTo>
                    <a:lnTo>
                      <a:pt x="128" y="18"/>
                    </a:lnTo>
                    <a:lnTo>
                      <a:pt x="108" y="28"/>
                    </a:lnTo>
                    <a:lnTo>
                      <a:pt x="89" y="39"/>
                    </a:lnTo>
                    <a:lnTo>
                      <a:pt x="72" y="52"/>
                    </a:lnTo>
                    <a:lnTo>
                      <a:pt x="56" y="67"/>
                    </a:lnTo>
                    <a:lnTo>
                      <a:pt x="42" y="83"/>
                    </a:lnTo>
                    <a:lnTo>
                      <a:pt x="30" y="101"/>
                    </a:lnTo>
                    <a:lnTo>
                      <a:pt x="19" y="120"/>
                    </a:lnTo>
                    <a:lnTo>
                      <a:pt x="11" y="140"/>
                    </a:lnTo>
                    <a:lnTo>
                      <a:pt x="5" y="161"/>
                    </a:lnTo>
                    <a:lnTo>
                      <a:pt x="1" y="182"/>
                    </a:lnTo>
                    <a:lnTo>
                      <a:pt x="0" y="205"/>
                    </a:lnTo>
                    <a:lnTo>
                      <a:pt x="0" y="206"/>
                    </a:lnTo>
                    <a:lnTo>
                      <a:pt x="1" y="228"/>
                    </a:lnTo>
                    <a:lnTo>
                      <a:pt x="5" y="250"/>
                    </a:lnTo>
                    <a:lnTo>
                      <a:pt x="11" y="270"/>
                    </a:lnTo>
                    <a:lnTo>
                      <a:pt x="19" y="290"/>
                    </a:lnTo>
                    <a:lnTo>
                      <a:pt x="29" y="309"/>
                    </a:lnTo>
                    <a:lnTo>
                      <a:pt x="42" y="327"/>
                    </a:lnTo>
                    <a:lnTo>
                      <a:pt x="56" y="343"/>
                    </a:lnTo>
                    <a:lnTo>
                      <a:pt x="71" y="358"/>
                    </a:lnTo>
                    <a:lnTo>
                      <a:pt x="89" y="372"/>
                    </a:lnTo>
                    <a:lnTo>
                      <a:pt x="108" y="383"/>
                    </a:lnTo>
                    <a:lnTo>
                      <a:pt x="128" y="393"/>
                    </a:lnTo>
                    <a:lnTo>
                      <a:pt x="149" y="401"/>
                    </a:lnTo>
                    <a:lnTo>
                      <a:pt x="171" y="407"/>
                    </a:lnTo>
                    <a:lnTo>
                      <a:pt x="194" y="410"/>
                    </a:lnTo>
                    <a:lnTo>
                      <a:pt x="218" y="411"/>
                    </a:lnTo>
                    <a:lnTo>
                      <a:pt x="218" y="412"/>
                    </a:lnTo>
                    <a:lnTo>
                      <a:pt x="242" y="410"/>
                    </a:lnTo>
                    <a:lnTo>
                      <a:pt x="265" y="407"/>
                    </a:lnTo>
                    <a:lnTo>
                      <a:pt x="288" y="401"/>
                    </a:lnTo>
                    <a:lnTo>
                      <a:pt x="309" y="393"/>
                    </a:lnTo>
                    <a:lnTo>
                      <a:pt x="329" y="383"/>
                    </a:lnTo>
                    <a:lnTo>
                      <a:pt x="348" y="372"/>
                    </a:lnTo>
                    <a:lnTo>
                      <a:pt x="365" y="359"/>
                    </a:lnTo>
                    <a:lnTo>
                      <a:pt x="381" y="344"/>
                    </a:lnTo>
                    <a:lnTo>
                      <a:pt x="395" y="328"/>
                    </a:lnTo>
                    <a:lnTo>
                      <a:pt x="407" y="310"/>
                    </a:lnTo>
                    <a:lnTo>
                      <a:pt x="418" y="291"/>
                    </a:lnTo>
                    <a:lnTo>
                      <a:pt x="426" y="271"/>
                    </a:lnTo>
                    <a:lnTo>
                      <a:pt x="432" y="250"/>
                    </a:lnTo>
                    <a:lnTo>
                      <a:pt x="436" y="229"/>
                    </a:lnTo>
                    <a:lnTo>
                      <a:pt x="437" y="206"/>
                    </a:lnTo>
                    <a:lnTo>
                      <a:pt x="437" y="206"/>
                    </a:lnTo>
                    <a:lnTo>
                      <a:pt x="436" y="183"/>
                    </a:lnTo>
                    <a:lnTo>
                      <a:pt x="432" y="161"/>
                    </a:lnTo>
                    <a:lnTo>
                      <a:pt x="426" y="141"/>
                    </a:lnTo>
                    <a:lnTo>
                      <a:pt x="418" y="121"/>
                    </a:lnTo>
                    <a:lnTo>
                      <a:pt x="408" y="102"/>
                    </a:lnTo>
                    <a:lnTo>
                      <a:pt x="395" y="84"/>
                    </a:lnTo>
                    <a:lnTo>
                      <a:pt x="381" y="68"/>
                    </a:lnTo>
                    <a:lnTo>
                      <a:pt x="366" y="53"/>
                    </a:lnTo>
                    <a:lnTo>
                      <a:pt x="348" y="39"/>
                    </a:lnTo>
                    <a:lnTo>
                      <a:pt x="329" y="28"/>
                    </a:lnTo>
                    <a:lnTo>
                      <a:pt x="309" y="18"/>
                    </a:lnTo>
                    <a:lnTo>
                      <a:pt x="288" y="10"/>
                    </a:lnTo>
                    <a:lnTo>
                      <a:pt x="266" y="4"/>
                    </a:lnTo>
                    <a:lnTo>
                      <a:pt x="243" y="1"/>
                    </a:lnTo>
                    <a:lnTo>
                      <a:pt x="219" y="0"/>
                    </a:lnTo>
                    <a:lnTo>
                      <a:pt x="218" y="0"/>
                    </a:lnTo>
                    <a:close/>
                  </a:path>
                </a:pathLst>
              </a:custGeom>
              <a:solidFill>
                <a:schemeClr val="tx1"/>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7" name="Rounded Rectangle 6"/>
              <p:cNvSpPr/>
              <p:nvPr/>
            </p:nvSpPr>
            <p:spPr>
              <a:xfrm>
                <a:off x="4332438" y="2005667"/>
                <a:ext cx="3919853" cy="375511"/>
              </a:xfrm>
              <a:prstGeom prst="round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27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US" sz="1600" dirty="0" smtClean="0">
                    <a:solidFill>
                      <a:schemeClr val="tx1"/>
                    </a:solidFill>
                    <a:effectLst/>
                    <a:latin typeface="Times New Roman" panose="02020603050405020304" pitchFamily="18" charset="0"/>
                    <a:ea typeface="Times New Roman" panose="02020603050405020304" pitchFamily="18" charset="0"/>
                  </a:rPr>
                  <a:t>Login/Logout</a:t>
                </a:r>
                <a:endParaRPr lang="en-IN" sz="1600" dirty="0">
                  <a:solidFill>
                    <a:schemeClr val="tx1"/>
                  </a:solidFill>
                  <a:effectLst/>
                  <a:latin typeface="Times New Roman" panose="02020603050405020304" pitchFamily="18" charset="0"/>
                  <a:ea typeface="Times New Roman" panose="02020603050405020304" pitchFamily="18" charset="0"/>
                </a:endParaRPr>
              </a:p>
            </p:txBody>
          </p:sp>
          <p:sp>
            <p:nvSpPr>
              <p:cNvPr id="10" name="Oval 9"/>
              <p:cNvSpPr/>
              <p:nvPr/>
            </p:nvSpPr>
            <p:spPr>
              <a:xfrm>
                <a:off x="5827789" y="6111748"/>
                <a:ext cx="929150" cy="48371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a:solidFill>
                    <a:schemeClr val="tx1"/>
                  </a:solidFill>
                </a:endParaRPr>
              </a:p>
            </p:txBody>
          </p:sp>
          <p:sp>
            <p:nvSpPr>
              <p:cNvPr id="12" name="Oval 11"/>
              <p:cNvSpPr/>
              <p:nvPr/>
            </p:nvSpPr>
            <p:spPr>
              <a:xfrm>
                <a:off x="6069337" y="6187885"/>
                <a:ext cx="487803" cy="33144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a:solidFill>
                    <a:schemeClr val="tx1"/>
                  </a:solidFill>
                </a:endParaRPr>
              </a:p>
            </p:txBody>
          </p:sp>
          <p:cxnSp>
            <p:nvCxnSpPr>
              <p:cNvPr id="25" name="Straight Arrow Connector 24"/>
              <p:cNvCxnSpPr>
                <a:stCxn id="5" idx="15"/>
                <a:endCxn id="7" idx="0"/>
              </p:cNvCxnSpPr>
              <p:nvPr/>
            </p:nvCxnSpPr>
            <p:spPr>
              <a:xfrm flipH="1">
                <a:off x="6292365" y="1478946"/>
                <a:ext cx="7702" cy="52672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Rounded Rectangle 15"/>
              <p:cNvSpPr/>
              <p:nvPr/>
            </p:nvSpPr>
            <p:spPr>
              <a:xfrm>
                <a:off x="4510614" y="2699863"/>
                <a:ext cx="3563503" cy="375511"/>
              </a:xfrm>
              <a:prstGeom prst="round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27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dirty="0" smtClean="0">
                    <a:solidFill>
                      <a:schemeClr val="tx1"/>
                    </a:solidFill>
                    <a:latin typeface="Times New Roman" panose="02020603050405020304" pitchFamily="18" charset="0"/>
                    <a:cs typeface="Times New Roman" panose="02020603050405020304" pitchFamily="18" charset="0"/>
                  </a:rPr>
                  <a:t>Member</a:t>
                </a:r>
                <a:endParaRPr lang="en-US" sz="1600" dirty="0">
                  <a:solidFill>
                    <a:schemeClr val="tx1"/>
                  </a:solidFill>
                  <a:latin typeface="Times New Roman" panose="02020603050405020304" pitchFamily="18" charset="0"/>
                  <a:cs typeface="Times New Roman" panose="02020603050405020304" pitchFamily="18" charset="0"/>
                </a:endParaRPr>
              </a:p>
            </p:txBody>
          </p:sp>
          <p:sp>
            <p:nvSpPr>
              <p:cNvPr id="17" name="Rounded Rectangle 16"/>
              <p:cNvSpPr/>
              <p:nvPr/>
            </p:nvSpPr>
            <p:spPr>
              <a:xfrm>
                <a:off x="4332437" y="3345754"/>
                <a:ext cx="3919853" cy="375511"/>
              </a:xfrm>
              <a:prstGeom prst="round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27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Times New Roman" panose="02020603050405020304" pitchFamily="18" charset="0"/>
                    <a:cs typeface="Times New Roman" panose="02020603050405020304" pitchFamily="18" charset="0"/>
                  </a:rPr>
                  <a:t>Member Profile View</a:t>
                </a:r>
                <a:endParaRPr lang="en-US" sz="1600" dirty="0">
                  <a:solidFill>
                    <a:schemeClr val="tx1"/>
                  </a:solidFill>
                  <a:latin typeface="Times New Roman" panose="02020603050405020304" pitchFamily="18" charset="0"/>
                  <a:cs typeface="Times New Roman" panose="02020603050405020304" pitchFamily="18" charset="0"/>
                </a:endParaRPr>
              </a:p>
            </p:txBody>
          </p:sp>
          <p:sp>
            <p:nvSpPr>
              <p:cNvPr id="19" name="Rounded Rectangle 18"/>
              <p:cNvSpPr/>
              <p:nvPr/>
            </p:nvSpPr>
            <p:spPr>
              <a:xfrm>
                <a:off x="4341770" y="4096776"/>
                <a:ext cx="3919853" cy="375511"/>
              </a:xfrm>
              <a:prstGeom prst="round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27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Times New Roman" panose="02020603050405020304" pitchFamily="18" charset="0"/>
                    <a:cs typeface="Times New Roman" panose="02020603050405020304" pitchFamily="18" charset="0"/>
                  </a:rPr>
                  <a:t>Receive Message</a:t>
                </a:r>
                <a:endParaRPr lang="en-US" sz="1600" dirty="0">
                  <a:solidFill>
                    <a:schemeClr val="tx1"/>
                  </a:solidFill>
                  <a:latin typeface="Times New Roman" panose="02020603050405020304" pitchFamily="18" charset="0"/>
                  <a:cs typeface="Times New Roman" panose="02020603050405020304" pitchFamily="18" charset="0"/>
                </a:endParaRPr>
              </a:p>
            </p:txBody>
          </p:sp>
          <p:sp>
            <p:nvSpPr>
              <p:cNvPr id="20" name="Rounded Rectangle 19"/>
              <p:cNvSpPr/>
              <p:nvPr/>
            </p:nvSpPr>
            <p:spPr>
              <a:xfrm>
                <a:off x="4332437" y="4775186"/>
                <a:ext cx="3919853" cy="375511"/>
              </a:xfrm>
              <a:prstGeom prst="round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27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Times New Roman" panose="02020603050405020304" pitchFamily="18" charset="0"/>
                    <a:cs typeface="Times New Roman" panose="02020603050405020304" pitchFamily="18" charset="0"/>
                  </a:rPr>
                  <a:t>Prayer Request</a:t>
                </a:r>
                <a:endParaRPr lang="en-US" sz="1600" dirty="0">
                  <a:solidFill>
                    <a:schemeClr val="tx1"/>
                  </a:solidFill>
                  <a:latin typeface="Times New Roman" panose="02020603050405020304" pitchFamily="18" charset="0"/>
                  <a:cs typeface="Times New Roman" panose="02020603050405020304" pitchFamily="18" charset="0"/>
                </a:endParaRPr>
              </a:p>
            </p:txBody>
          </p:sp>
          <p:sp>
            <p:nvSpPr>
              <p:cNvPr id="21" name="Rounded Rectangle 20"/>
              <p:cNvSpPr/>
              <p:nvPr/>
            </p:nvSpPr>
            <p:spPr>
              <a:xfrm>
                <a:off x="4332437" y="5419192"/>
                <a:ext cx="3919853" cy="375511"/>
              </a:xfrm>
              <a:prstGeom prst="round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27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en-US" sz="1600" dirty="0" smtClean="0">
                  <a:solidFill>
                    <a:schemeClr val="tx1"/>
                  </a:solidFill>
                  <a:latin typeface="Times New Roman" panose="02020603050405020304" pitchFamily="18" charset="0"/>
                  <a:cs typeface="Times New Roman" panose="02020603050405020304" pitchFamily="18" charset="0"/>
                </a:endParaRPr>
              </a:p>
              <a:p>
                <a:pPr algn="ctr" fontAlgn="base"/>
                <a:r>
                  <a:rPr lang="en-US" sz="1600" dirty="0" smtClean="0">
                    <a:solidFill>
                      <a:schemeClr val="tx1"/>
                    </a:solidFill>
                    <a:latin typeface="Times New Roman" panose="02020603050405020304" pitchFamily="18" charset="0"/>
                    <a:cs typeface="Times New Roman" panose="02020603050405020304" pitchFamily="18" charset="0"/>
                  </a:rPr>
                  <a:t>View </a:t>
                </a:r>
                <a:r>
                  <a:rPr lang="en-US" sz="1600" dirty="0">
                    <a:solidFill>
                      <a:schemeClr val="tx1"/>
                    </a:solidFill>
                    <a:latin typeface="Times New Roman" panose="02020603050405020304" pitchFamily="18" charset="0"/>
                    <a:cs typeface="Times New Roman" panose="02020603050405020304" pitchFamily="18" charset="0"/>
                  </a:rPr>
                  <a:t>Prayer Request</a:t>
                </a:r>
              </a:p>
              <a:p>
                <a:pPr algn="ctr" fontAlgn="base"/>
                <a:endParaRPr lang="en-IN" sz="1600" dirty="0">
                  <a:solidFill>
                    <a:schemeClr val="tx1"/>
                  </a:solidFill>
                  <a:latin typeface="Times New Roman" panose="02020603050405020304" pitchFamily="18" charset="0"/>
                  <a:cs typeface="Times New Roman" panose="02020603050405020304" pitchFamily="18" charset="0"/>
                </a:endParaRPr>
              </a:p>
            </p:txBody>
          </p:sp>
        </p:grpSp>
        <p:cxnSp>
          <p:nvCxnSpPr>
            <p:cNvPr id="23" name="Straight Arrow Connector 22"/>
            <p:cNvCxnSpPr>
              <a:stCxn id="7" idx="2"/>
              <a:endCxn id="16" idx="0"/>
            </p:cNvCxnSpPr>
            <p:nvPr/>
          </p:nvCxnSpPr>
          <p:spPr>
            <a:xfrm>
              <a:off x="5843133" y="2708328"/>
              <a:ext cx="1" cy="3186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p:cNvCxnSpPr>
              <a:stCxn id="16" idx="2"/>
              <a:endCxn id="17" idx="0"/>
            </p:cNvCxnSpPr>
            <p:nvPr/>
          </p:nvCxnSpPr>
          <p:spPr>
            <a:xfrm flipH="1">
              <a:off x="5843132" y="3402524"/>
              <a:ext cx="2" cy="27037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p:cNvCxnSpPr>
              <a:stCxn id="17" idx="2"/>
              <a:endCxn id="19" idx="0"/>
            </p:cNvCxnSpPr>
            <p:nvPr/>
          </p:nvCxnSpPr>
          <p:spPr>
            <a:xfrm>
              <a:off x="5843132" y="4048415"/>
              <a:ext cx="9333" cy="3755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p:cNvCxnSpPr>
              <a:stCxn id="19" idx="2"/>
            </p:cNvCxnSpPr>
            <p:nvPr/>
          </p:nvCxnSpPr>
          <p:spPr>
            <a:xfrm>
              <a:off x="5852465" y="4799437"/>
              <a:ext cx="16207" cy="3139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p:cNvCxnSpPr>
              <a:stCxn id="21" idx="2"/>
              <a:endCxn id="10" idx="0"/>
            </p:cNvCxnSpPr>
            <p:nvPr/>
          </p:nvCxnSpPr>
          <p:spPr>
            <a:xfrm>
              <a:off x="5843132" y="6121853"/>
              <a:ext cx="0" cy="31704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p:cNvCxnSpPr>
              <a:stCxn id="20" idx="2"/>
              <a:endCxn id="21" idx="0"/>
            </p:cNvCxnSpPr>
            <p:nvPr/>
          </p:nvCxnSpPr>
          <p:spPr>
            <a:xfrm>
              <a:off x="5843132" y="5477847"/>
              <a:ext cx="0" cy="26849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sp>
        <p:nvSpPr>
          <p:cNvPr id="24" name="Rectangle 2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11403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347" y="29712"/>
            <a:ext cx="10515600" cy="1325563"/>
          </a:xfrm>
        </p:spPr>
        <p:txBody>
          <a:bodyPr>
            <a:normAutofit/>
          </a:bodyPr>
          <a:lstStyle/>
          <a:p>
            <a:r>
              <a:rPr lang="en-US" sz="3600" b="1" dirty="0" smtClean="0">
                <a:latin typeface="Times New Roman" panose="02020603050405020304" pitchFamily="18" charset="0"/>
                <a:cs typeface="Times New Roman" panose="02020603050405020304" pitchFamily="18" charset="0"/>
              </a:rPr>
              <a:t>Sequence Diagram</a:t>
            </a:r>
            <a:endParaRPr lang="en-IN" sz="3600" b="1" dirty="0">
              <a:latin typeface="Times New Roman" panose="02020603050405020304" pitchFamily="18" charset="0"/>
              <a:cs typeface="Times New Roman" panose="02020603050405020304" pitchFamily="18" charset="0"/>
            </a:endParaRPr>
          </a:p>
        </p:txBody>
      </p:sp>
      <p:grpSp>
        <p:nvGrpSpPr>
          <p:cNvPr id="3" name="Group 2"/>
          <p:cNvGrpSpPr/>
          <p:nvPr/>
        </p:nvGrpSpPr>
        <p:grpSpPr>
          <a:xfrm>
            <a:off x="3578910" y="1209919"/>
            <a:ext cx="3797051" cy="5469275"/>
            <a:chOff x="4197474" y="1209919"/>
            <a:chExt cx="3797051" cy="5469275"/>
          </a:xfrm>
        </p:grpSpPr>
        <p:grpSp>
          <p:nvGrpSpPr>
            <p:cNvPr id="45" name="Group 44"/>
            <p:cNvGrpSpPr/>
            <p:nvPr/>
          </p:nvGrpSpPr>
          <p:grpSpPr>
            <a:xfrm>
              <a:off x="4197474" y="1209919"/>
              <a:ext cx="3797051" cy="5469275"/>
              <a:chOff x="4100441" y="1388724"/>
              <a:chExt cx="3797051" cy="5469275"/>
            </a:xfrm>
          </p:grpSpPr>
          <p:sp>
            <p:nvSpPr>
              <p:cNvPr id="12" name="Rectangle 11"/>
              <p:cNvSpPr/>
              <p:nvPr/>
            </p:nvSpPr>
            <p:spPr>
              <a:xfrm>
                <a:off x="4100441" y="1388724"/>
                <a:ext cx="1402915" cy="363254"/>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smtClean="0">
                    <a:latin typeface="Times New Roman" panose="02020603050405020304" pitchFamily="18" charset="0"/>
                    <a:cs typeface="Times New Roman" panose="02020603050405020304" pitchFamily="18" charset="0"/>
                  </a:rPr>
                  <a:t>User</a:t>
                </a:r>
                <a:endParaRPr lang="en-IN" dirty="0">
                  <a:latin typeface="Times New Roman" panose="02020603050405020304" pitchFamily="18" charset="0"/>
                  <a:cs typeface="Times New Roman" panose="02020603050405020304" pitchFamily="18" charset="0"/>
                </a:endParaRPr>
              </a:p>
            </p:txBody>
          </p:sp>
          <p:sp>
            <p:nvSpPr>
              <p:cNvPr id="13" name="Rectangle 12"/>
              <p:cNvSpPr/>
              <p:nvPr/>
            </p:nvSpPr>
            <p:spPr>
              <a:xfrm>
                <a:off x="4722480" y="2102174"/>
                <a:ext cx="158839" cy="4755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4" name="Straight Connector 13"/>
              <p:cNvCxnSpPr>
                <a:stCxn id="12" idx="2"/>
                <a:endCxn id="13" idx="0"/>
              </p:cNvCxnSpPr>
              <p:nvPr/>
            </p:nvCxnSpPr>
            <p:spPr>
              <a:xfrm>
                <a:off x="4801899" y="1751978"/>
                <a:ext cx="1" cy="3501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6501178" y="1438297"/>
                <a:ext cx="1396314" cy="363254"/>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latin typeface="Times New Roman" panose="02020603050405020304" pitchFamily="18" charset="0"/>
                    <a:cs typeface="Times New Roman" panose="02020603050405020304" pitchFamily="18" charset="0"/>
                  </a:rPr>
                  <a:t>Admin</a:t>
                </a:r>
                <a:endParaRPr lang="en-IN" dirty="0">
                  <a:latin typeface="Times New Roman" panose="02020603050405020304" pitchFamily="18" charset="0"/>
                  <a:cs typeface="Times New Roman" panose="02020603050405020304" pitchFamily="18" charset="0"/>
                </a:endParaRPr>
              </a:p>
            </p:txBody>
          </p:sp>
          <p:cxnSp>
            <p:nvCxnSpPr>
              <p:cNvPr id="17" name="Straight Connector 16"/>
              <p:cNvCxnSpPr>
                <a:stCxn id="15" idx="2"/>
              </p:cNvCxnSpPr>
              <p:nvPr/>
            </p:nvCxnSpPr>
            <p:spPr>
              <a:xfrm flipH="1">
                <a:off x="7194207" y="1801551"/>
                <a:ext cx="5128" cy="3303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7129601" y="2102173"/>
                <a:ext cx="158839" cy="4755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27" name="Straight Arrow Connector 26"/>
              <p:cNvCxnSpPr/>
              <p:nvPr/>
            </p:nvCxnSpPr>
            <p:spPr>
              <a:xfrm>
                <a:off x="4881319" y="2530258"/>
                <a:ext cx="224828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p:cNvCxnSpPr/>
              <p:nvPr/>
            </p:nvCxnSpPr>
            <p:spPr>
              <a:xfrm flipH="1">
                <a:off x="4905272" y="3369504"/>
                <a:ext cx="2224330" cy="970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p:cNvCxnSpPr/>
              <p:nvPr/>
            </p:nvCxnSpPr>
            <p:spPr>
              <a:xfrm flipH="1">
                <a:off x="4850072" y="4027960"/>
                <a:ext cx="2271751" cy="1783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p:cNvCxnSpPr/>
              <p:nvPr/>
            </p:nvCxnSpPr>
            <p:spPr>
              <a:xfrm>
                <a:off x="4881319" y="4774504"/>
                <a:ext cx="224828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5" name="TextBox 34"/>
              <p:cNvSpPr txBox="1"/>
              <p:nvPr/>
            </p:nvSpPr>
            <p:spPr>
              <a:xfrm flipH="1">
                <a:off x="5023968" y="2131863"/>
                <a:ext cx="1899984" cy="338554"/>
              </a:xfrm>
              <a:prstGeom prst="rect">
                <a:avLst/>
              </a:prstGeom>
              <a:noFill/>
            </p:spPr>
            <p:txBody>
              <a:bodyPr wrap="square" rtlCol="0">
                <a:spAutoFit/>
              </a:bodyPr>
              <a:lstStyle/>
              <a:p>
                <a:pPr algn="ctr"/>
                <a:r>
                  <a:rPr lang="en-US" sz="1600" dirty="0" smtClean="0">
                    <a:latin typeface="Times New Roman" panose="02020603050405020304" pitchFamily="18" charset="0"/>
                    <a:cs typeface="Times New Roman" panose="02020603050405020304" pitchFamily="18" charset="0"/>
                  </a:rPr>
                  <a:t>Login/Register</a:t>
                </a:r>
                <a:endParaRPr lang="en-IN" sz="1600" dirty="0">
                  <a:latin typeface="Times New Roman" panose="02020603050405020304" pitchFamily="18" charset="0"/>
                  <a:cs typeface="Times New Roman" panose="02020603050405020304" pitchFamily="18" charset="0"/>
                </a:endParaRPr>
              </a:p>
            </p:txBody>
          </p:sp>
          <p:sp>
            <p:nvSpPr>
              <p:cNvPr id="36" name="TextBox 35"/>
              <p:cNvSpPr txBox="1"/>
              <p:nvPr/>
            </p:nvSpPr>
            <p:spPr>
              <a:xfrm flipH="1">
                <a:off x="5041794" y="3006463"/>
                <a:ext cx="1880813" cy="338554"/>
              </a:xfrm>
              <a:prstGeom prst="rect">
                <a:avLst/>
              </a:prstGeom>
              <a:noFill/>
            </p:spPr>
            <p:txBody>
              <a:bodyPr wrap="square" rtlCol="0">
                <a:spAutoFit/>
              </a:bodyPr>
              <a:lstStyle/>
              <a:p>
                <a:pPr marL="0" lvl="1" algn="ctr"/>
                <a:r>
                  <a:rPr lang="en-US" sz="1600" dirty="0" smtClean="0">
                    <a:latin typeface="Times New Roman" panose="02020603050405020304" pitchFamily="18" charset="0"/>
                    <a:cs typeface="Times New Roman" panose="02020603050405020304" pitchFamily="18" charset="0"/>
                  </a:rPr>
                  <a:t>Add  Member</a:t>
                </a:r>
                <a:endParaRPr lang="en-US" sz="1600" dirty="0"/>
              </a:p>
            </p:txBody>
          </p:sp>
          <p:sp>
            <p:nvSpPr>
              <p:cNvPr id="37" name="TextBox 36"/>
              <p:cNvSpPr txBox="1"/>
              <p:nvPr/>
            </p:nvSpPr>
            <p:spPr>
              <a:xfrm flipH="1">
                <a:off x="5023967" y="3435677"/>
                <a:ext cx="1880813" cy="338554"/>
              </a:xfrm>
              <a:prstGeom prst="rect">
                <a:avLst/>
              </a:prstGeom>
              <a:noFill/>
            </p:spPr>
            <p:txBody>
              <a:bodyPr wrap="square" rtlCol="0">
                <a:spAutoFit/>
              </a:bodyPr>
              <a:lstStyle/>
              <a:p>
                <a:pPr algn="ctr"/>
                <a:r>
                  <a:rPr lang="en-US" sz="1600" dirty="0" smtClean="0">
                    <a:latin typeface="Times New Roman" panose="02020603050405020304" pitchFamily="18" charset="0"/>
                    <a:cs typeface="Times New Roman" panose="02020603050405020304" pitchFamily="18" charset="0"/>
                  </a:rPr>
                  <a:t>Send Message</a:t>
                </a:r>
                <a:endParaRPr lang="en-US" sz="1600" dirty="0">
                  <a:latin typeface="Times New Roman" panose="02020603050405020304" pitchFamily="18" charset="0"/>
                  <a:cs typeface="Times New Roman" panose="02020603050405020304" pitchFamily="18" charset="0"/>
                </a:endParaRPr>
              </a:p>
            </p:txBody>
          </p:sp>
          <p:sp>
            <p:nvSpPr>
              <p:cNvPr id="38" name="TextBox 37"/>
              <p:cNvSpPr txBox="1"/>
              <p:nvPr/>
            </p:nvSpPr>
            <p:spPr>
              <a:xfrm flipH="1">
                <a:off x="5023967" y="4239560"/>
                <a:ext cx="1880813" cy="338554"/>
              </a:xfrm>
              <a:prstGeom prst="rect">
                <a:avLst/>
              </a:prstGeom>
              <a:noFill/>
            </p:spPr>
            <p:txBody>
              <a:bodyPr wrap="square" rtlCol="0">
                <a:spAutoFit/>
              </a:bodyPr>
              <a:lstStyle/>
              <a:p>
                <a:pPr algn="ctr"/>
                <a:r>
                  <a:rPr lang="en-US" sz="1600" dirty="0" smtClean="0">
                    <a:latin typeface="Times New Roman" panose="02020603050405020304" pitchFamily="18" charset="0"/>
                    <a:cs typeface="Times New Roman" panose="02020603050405020304" pitchFamily="18" charset="0"/>
                  </a:rPr>
                  <a:t>Request prayer</a:t>
                </a:r>
                <a:endParaRPr lang="en-US" sz="1600" dirty="0">
                  <a:latin typeface="Times New Roman" panose="02020603050405020304" pitchFamily="18" charset="0"/>
                  <a:cs typeface="Times New Roman" panose="02020603050405020304" pitchFamily="18" charset="0"/>
                </a:endParaRPr>
              </a:p>
            </p:txBody>
          </p:sp>
          <p:cxnSp>
            <p:nvCxnSpPr>
              <p:cNvPr id="40" name="Straight Arrow Connector 39"/>
              <p:cNvCxnSpPr/>
              <p:nvPr/>
            </p:nvCxnSpPr>
            <p:spPr>
              <a:xfrm flipH="1">
                <a:off x="4881319" y="5511452"/>
                <a:ext cx="2248282" cy="208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2" name="Straight Arrow Connector 41"/>
              <p:cNvCxnSpPr/>
              <p:nvPr/>
            </p:nvCxnSpPr>
            <p:spPr>
              <a:xfrm flipH="1">
                <a:off x="4881319" y="6352784"/>
                <a:ext cx="2248282" cy="208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4" name="TextBox 43"/>
              <p:cNvSpPr txBox="1"/>
              <p:nvPr/>
            </p:nvSpPr>
            <p:spPr>
              <a:xfrm>
                <a:off x="5104763" y="6014230"/>
                <a:ext cx="1800018" cy="338554"/>
              </a:xfrm>
              <a:prstGeom prst="rect">
                <a:avLst/>
              </a:prstGeom>
              <a:noFill/>
            </p:spPr>
            <p:txBody>
              <a:bodyPr wrap="square" rtlCol="0">
                <a:spAutoFit/>
              </a:bodyPr>
              <a:lstStyle/>
              <a:p>
                <a:pPr algn="ctr"/>
                <a:r>
                  <a:rPr lang="en-US" sz="1600" dirty="0" smtClean="0">
                    <a:latin typeface="Times New Roman" panose="02020603050405020304" pitchFamily="18" charset="0"/>
                    <a:cs typeface="Times New Roman" panose="02020603050405020304" pitchFamily="18" charset="0"/>
                  </a:rPr>
                  <a:t>Logout</a:t>
                </a:r>
                <a:endParaRPr lang="en-IN" sz="1600" dirty="0">
                  <a:latin typeface="Times New Roman" panose="02020603050405020304" pitchFamily="18" charset="0"/>
                  <a:cs typeface="Times New Roman" panose="02020603050405020304" pitchFamily="18" charset="0"/>
                </a:endParaRPr>
              </a:p>
            </p:txBody>
          </p:sp>
        </p:grpSp>
        <p:sp>
          <p:nvSpPr>
            <p:cNvPr id="22" name="TextBox 21"/>
            <p:cNvSpPr txBox="1"/>
            <p:nvPr/>
          </p:nvSpPr>
          <p:spPr>
            <a:xfrm>
              <a:off x="5173426" y="4792090"/>
              <a:ext cx="1894369" cy="338554"/>
            </a:xfrm>
            <a:prstGeom prst="rect">
              <a:avLst/>
            </a:prstGeom>
            <a:noFill/>
          </p:spPr>
          <p:txBody>
            <a:bodyPr wrap="square" rtlCol="0">
              <a:spAutoFit/>
            </a:bodyPr>
            <a:lstStyle/>
            <a:p>
              <a:pPr algn="ctr" fontAlgn="base"/>
              <a:r>
                <a:rPr lang="en-US" sz="1600" dirty="0" smtClean="0">
                  <a:latin typeface="Times New Roman" panose="02020603050405020304" pitchFamily="18" charset="0"/>
                  <a:cs typeface="Times New Roman" panose="02020603050405020304" pitchFamily="18" charset="0"/>
                </a:rPr>
                <a:t>Request View</a:t>
              </a:r>
              <a:endParaRPr lang="en-IN" sz="1600" dirty="0">
                <a:latin typeface="Times New Roman" panose="02020603050405020304" pitchFamily="18" charset="0"/>
                <a:cs typeface="Times New Roman" panose="02020603050405020304" pitchFamily="18" charset="0"/>
              </a:endParaRPr>
            </a:p>
          </p:txBody>
        </p:sp>
      </p:grpSp>
      <p:sp>
        <p:nvSpPr>
          <p:cNvPr id="23" name="Rectangle 22"/>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14949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029718"/>
          </a:xfrm>
        </p:spPr>
        <p:txBody>
          <a:bodyPr>
            <a:normAutofit fontScale="90000"/>
          </a:bodyPr>
          <a:lstStyle/>
          <a:p>
            <a:pPr lvl="1" algn="ctr" rtl="0">
              <a:lnSpc>
                <a:spcPct val="90000"/>
              </a:lnSpc>
              <a:spcBef>
                <a:spcPct val="0"/>
              </a:spcBef>
            </a:pPr>
            <a:r>
              <a:rPr lang="en-US" sz="6000" dirty="0" smtClean="0">
                <a:latin typeface="Times New Roman" panose="02020603050405020304" pitchFamily="18" charset="0"/>
                <a:cs typeface="Times New Roman" panose="02020603050405020304" pitchFamily="18" charset="0"/>
              </a:rPr>
              <a:t>Modules</a:t>
            </a:r>
            <a:r>
              <a:rPr lang="en-US" sz="8000" dirty="0" smtClean="0">
                <a:latin typeface="Times New Roman" panose="02020603050405020304" pitchFamily="18" charset="0"/>
                <a:cs typeface="Times New Roman" panose="02020603050405020304" pitchFamily="18" charset="0"/>
              </a:rPr>
              <a:t/>
            </a:r>
            <a:br>
              <a:rPr lang="en-US" sz="8000" dirty="0" smtClean="0">
                <a:latin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sz="half" idx="1"/>
          </p:nvPr>
        </p:nvSpPr>
        <p:spPr/>
        <p:txBody>
          <a:bodyPr>
            <a:normAutofit fontScale="47500" lnSpcReduction="20000"/>
          </a:bodyPr>
          <a:lstStyle/>
          <a:p>
            <a:r>
              <a:rPr lang="en-US" sz="4500" b="1" dirty="0" smtClean="0">
                <a:latin typeface="Times New Roman" panose="02020603050405020304" pitchFamily="18" charset="0"/>
                <a:cs typeface="Times New Roman" panose="02020603050405020304" pitchFamily="18" charset="0"/>
              </a:rPr>
              <a:t>Admin App:</a:t>
            </a:r>
          </a:p>
          <a:p>
            <a:pPr lvl="1"/>
            <a:r>
              <a:rPr lang="en-US" sz="4500" dirty="0" smtClean="0">
                <a:latin typeface="Times New Roman" panose="02020603050405020304" pitchFamily="18" charset="0"/>
                <a:cs typeface="Times New Roman" panose="02020603050405020304" pitchFamily="18" charset="0"/>
              </a:rPr>
              <a:t>Login</a:t>
            </a:r>
          </a:p>
          <a:p>
            <a:pPr lvl="1"/>
            <a:r>
              <a:rPr lang="en-US" sz="4500" dirty="0" smtClean="0">
                <a:latin typeface="Times New Roman" panose="02020603050405020304" pitchFamily="18" charset="0"/>
                <a:cs typeface="Times New Roman" panose="02020603050405020304" pitchFamily="18" charset="0"/>
              </a:rPr>
              <a:t>View Member </a:t>
            </a:r>
          </a:p>
          <a:p>
            <a:pPr lvl="1"/>
            <a:r>
              <a:rPr lang="en-US" sz="4500" b="1" dirty="0">
                <a:latin typeface="Times New Roman" panose="02020603050405020304" pitchFamily="18" charset="0"/>
                <a:cs typeface="Times New Roman" panose="02020603050405020304" pitchFamily="18" charset="0"/>
              </a:rPr>
              <a:t> </a:t>
            </a:r>
            <a:r>
              <a:rPr lang="en-US" sz="4500" dirty="0" smtClean="0">
                <a:latin typeface="Times New Roman" panose="02020603050405020304" pitchFamily="18" charset="0"/>
                <a:cs typeface="Times New Roman" panose="02020603050405020304" pitchFamily="18" charset="0"/>
              </a:rPr>
              <a:t>Add Member</a:t>
            </a:r>
          </a:p>
          <a:p>
            <a:pPr lvl="1"/>
            <a:r>
              <a:rPr lang="en-US" sz="4500" dirty="0" smtClean="0">
                <a:latin typeface="Times New Roman" panose="02020603050405020304" pitchFamily="18" charset="0"/>
                <a:cs typeface="Times New Roman" panose="02020603050405020304" pitchFamily="18" charset="0"/>
              </a:rPr>
              <a:t>Send  Message</a:t>
            </a:r>
          </a:p>
          <a:p>
            <a:pPr lvl="1"/>
            <a:r>
              <a:rPr lang="en-US" sz="4500" dirty="0" smtClean="0">
                <a:latin typeface="Times New Roman" panose="02020603050405020304" pitchFamily="18" charset="0"/>
                <a:cs typeface="Times New Roman" panose="02020603050405020304" pitchFamily="18" charset="0"/>
              </a:rPr>
              <a:t>View Message</a:t>
            </a:r>
          </a:p>
          <a:p>
            <a:pPr lvl="1"/>
            <a:r>
              <a:rPr lang="en-US" sz="4500" dirty="0" smtClean="0">
                <a:latin typeface="Times New Roman" panose="02020603050405020304" pitchFamily="18" charset="0"/>
                <a:cs typeface="Times New Roman" panose="02020603050405020304" pitchFamily="18" charset="0"/>
              </a:rPr>
              <a:t>Photo Upload</a:t>
            </a:r>
          </a:p>
          <a:p>
            <a:pPr lvl="1"/>
            <a:r>
              <a:rPr lang="en-US" sz="4500" dirty="0" smtClean="0">
                <a:latin typeface="Times New Roman" panose="02020603050405020304" pitchFamily="18" charset="0"/>
                <a:cs typeface="Times New Roman" panose="02020603050405020304" pitchFamily="18" charset="0"/>
              </a:rPr>
              <a:t>Logout</a:t>
            </a:r>
          </a:p>
          <a:p>
            <a:pPr lvl="1"/>
            <a:endParaRPr lang="en-US" sz="8000" b="1" dirty="0" smtClean="0">
              <a:latin typeface="Times New Roman" panose="02020603050405020304" pitchFamily="18" charset="0"/>
              <a:cs typeface="Times New Roman" panose="02020603050405020304" pitchFamily="18" charset="0"/>
            </a:endParaRPr>
          </a:p>
          <a:p>
            <a:endParaRPr lang="en-US" b="1" dirty="0" smtClean="0">
              <a:latin typeface="Times New Roman" panose="02020603050405020304" pitchFamily="18" charset="0"/>
              <a:cs typeface="Times New Roman" panose="02020603050405020304" pitchFamily="18" charset="0"/>
            </a:endParaRPr>
          </a:p>
          <a:p>
            <a:endParaRPr lang="en-US" b="1" dirty="0" smtClean="0">
              <a:latin typeface="Times New Roman" panose="02020603050405020304" pitchFamily="18" charset="0"/>
              <a:cs typeface="Times New Roman" panose="02020603050405020304" pitchFamily="18" charset="0"/>
            </a:endParaRPr>
          </a:p>
          <a:p>
            <a:endParaRPr lang="en-US" b="1" dirty="0" smtClean="0"/>
          </a:p>
          <a:p>
            <a:pPr marL="457200" lvl="1" indent="0">
              <a:buNone/>
            </a:pPr>
            <a:r>
              <a:rPr lang="en-US" dirty="0" smtClean="0"/>
              <a:t/>
            </a:r>
            <a:br>
              <a:rPr lang="en-US" dirty="0" smtClean="0"/>
            </a:br>
            <a:endParaRPr lang="en-US" dirty="0" smtClean="0"/>
          </a:p>
          <a:p>
            <a:pPr lvl="1"/>
            <a:endParaRPr lang="en-US" dirty="0" smtClean="0"/>
          </a:p>
          <a:p>
            <a:pPr lvl="1"/>
            <a:endParaRPr lang="en-US" dirty="0" smtClean="0"/>
          </a:p>
          <a:p>
            <a:pPr marL="457200" lvl="1" indent="0">
              <a:buNone/>
            </a:pPr>
            <a:endParaRPr lang="en-US" dirty="0" smtClean="0"/>
          </a:p>
          <a:p>
            <a:endParaRPr lang="en-US" dirty="0"/>
          </a:p>
        </p:txBody>
      </p:sp>
      <p:sp>
        <p:nvSpPr>
          <p:cNvPr id="4" name="Content Placeholder 3"/>
          <p:cNvSpPr>
            <a:spLocks noGrp="1"/>
          </p:cNvSpPr>
          <p:nvPr>
            <p:ph sz="half" idx="2"/>
          </p:nvPr>
        </p:nvSpPr>
        <p:spPr/>
        <p:txBody>
          <a:bodyPr>
            <a:normAutofit fontScale="47500" lnSpcReduction="20000"/>
          </a:bodyPr>
          <a:lstStyle/>
          <a:p>
            <a:r>
              <a:rPr lang="en-US" sz="3800" b="1" dirty="0" smtClean="0">
                <a:latin typeface="Times New Roman" panose="02020603050405020304" pitchFamily="18" charset="0"/>
                <a:cs typeface="Times New Roman" panose="02020603050405020304" pitchFamily="18" charset="0"/>
              </a:rPr>
              <a:t>Member App</a:t>
            </a:r>
            <a:r>
              <a:rPr lang="en-US" sz="3800" b="1" dirty="0">
                <a:latin typeface="Times New Roman" panose="02020603050405020304" pitchFamily="18" charset="0"/>
                <a:cs typeface="Times New Roman" panose="02020603050405020304" pitchFamily="18" charset="0"/>
              </a:rPr>
              <a:t>:</a:t>
            </a:r>
          </a:p>
          <a:p>
            <a:pPr lvl="1"/>
            <a:r>
              <a:rPr lang="en-US" sz="3800" dirty="0" smtClean="0">
                <a:latin typeface="Times New Roman" panose="02020603050405020304" pitchFamily="18" charset="0"/>
                <a:cs typeface="Times New Roman" panose="02020603050405020304" pitchFamily="18" charset="0"/>
              </a:rPr>
              <a:t>Login</a:t>
            </a:r>
          </a:p>
          <a:p>
            <a:pPr lvl="1"/>
            <a:r>
              <a:rPr lang="en-US" sz="3800" dirty="0" smtClean="0">
                <a:latin typeface="Times New Roman" panose="02020603050405020304" pitchFamily="18" charset="0"/>
                <a:cs typeface="Times New Roman" panose="02020603050405020304" pitchFamily="18" charset="0"/>
              </a:rPr>
              <a:t>View Member </a:t>
            </a:r>
          </a:p>
          <a:p>
            <a:pPr lvl="1"/>
            <a:r>
              <a:rPr lang="en-US" sz="3800" dirty="0" smtClean="0">
                <a:latin typeface="Times New Roman" panose="02020603050405020304" pitchFamily="18" charset="0"/>
                <a:cs typeface="Times New Roman" panose="02020603050405020304" pitchFamily="18" charset="0"/>
              </a:rPr>
              <a:t> View your profile</a:t>
            </a:r>
          </a:p>
          <a:p>
            <a:pPr lvl="1"/>
            <a:r>
              <a:rPr lang="en-US" sz="3800" dirty="0" smtClean="0">
                <a:latin typeface="Times New Roman" panose="02020603050405020304" pitchFamily="18" charset="0"/>
                <a:cs typeface="Times New Roman" panose="02020603050405020304" pitchFamily="18" charset="0"/>
              </a:rPr>
              <a:t>Send Prayer Request</a:t>
            </a:r>
          </a:p>
          <a:p>
            <a:pPr lvl="1"/>
            <a:r>
              <a:rPr lang="en-US" sz="3800" dirty="0" smtClean="0">
                <a:latin typeface="Times New Roman" panose="02020603050405020304" pitchFamily="18" charset="0"/>
                <a:cs typeface="Times New Roman" panose="02020603050405020304" pitchFamily="18" charset="0"/>
              </a:rPr>
              <a:t>View Prayer Request</a:t>
            </a:r>
          </a:p>
          <a:p>
            <a:pPr lvl="1"/>
            <a:r>
              <a:rPr lang="en-US" sz="3800" dirty="0" smtClean="0">
                <a:latin typeface="Times New Roman" panose="02020603050405020304" pitchFamily="18" charset="0"/>
                <a:cs typeface="Times New Roman" panose="02020603050405020304" pitchFamily="18" charset="0"/>
              </a:rPr>
              <a:t>View Photo</a:t>
            </a:r>
          </a:p>
          <a:p>
            <a:pPr lvl="1"/>
            <a:r>
              <a:rPr lang="en-US" sz="3800" dirty="0" smtClean="0">
                <a:latin typeface="Times New Roman" panose="02020603050405020304" pitchFamily="18" charset="0"/>
                <a:cs typeface="Times New Roman" panose="02020603050405020304" pitchFamily="18" charset="0"/>
              </a:rPr>
              <a:t>Logout </a:t>
            </a:r>
          </a:p>
          <a:p>
            <a:pPr lvl="1"/>
            <a:endParaRPr lang="en-US" sz="8000" dirty="0">
              <a:latin typeface="Times New Roman" panose="02020603050405020304" pitchFamily="18" charset="0"/>
              <a:cs typeface="Times New Roman" panose="02020603050405020304" pitchFamily="18" charset="0"/>
            </a:endParaRPr>
          </a:p>
          <a:p>
            <a:endParaRPr lang="en-US" dirty="0"/>
          </a:p>
        </p:txBody>
      </p:sp>
      <p:sp>
        <p:nvSpPr>
          <p:cNvPr id="5" name="Rectangle 4"/>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38918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6000" dirty="0" smtClean="0">
                <a:latin typeface="Times New Roman" panose="02020603050405020304" pitchFamily="18" charset="0"/>
                <a:cs typeface="Times New Roman" panose="02020603050405020304" pitchFamily="18" charset="0"/>
              </a:rPr>
              <a:t>ADMIN LOGIN</a:t>
            </a:r>
            <a:endParaRPr lang="en-IN" sz="6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838200" y="1825625"/>
            <a:ext cx="10515600" cy="3865312"/>
          </a:xfrm>
        </p:spPr>
        <p:txBody>
          <a:bodyPr>
            <a:normAutofit/>
          </a:bodyPr>
          <a:lstStyle/>
          <a:p>
            <a:r>
              <a:rPr lang="en-IN" dirty="0">
                <a:latin typeface="Times New Roman" panose="02020603050405020304" pitchFamily="18" charset="0"/>
                <a:cs typeface="Times New Roman" panose="02020603050405020304" pitchFamily="18" charset="0"/>
              </a:rPr>
              <a:t>The default login credentials for church management app, are Admin for the username and "admin" for the password and "123". </a:t>
            </a:r>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47034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sz="6000" dirty="0" smtClean="0">
                <a:latin typeface="Times New Roman" panose="02020603050405020304" pitchFamily="18" charset="0"/>
                <a:cs typeface="Times New Roman" panose="02020603050405020304" pitchFamily="18" charset="0"/>
              </a:rPr>
              <a:t>ADD MEMBER</a:t>
            </a:r>
            <a:endParaRPr lang="en-IN" sz="6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838200" y="1825625"/>
            <a:ext cx="10515600" cy="4322512"/>
          </a:xfrm>
        </p:spPr>
        <p:txBody>
          <a:bodyPr/>
          <a:lstStyle/>
          <a:p>
            <a:pPr lvl="0" algn="just"/>
            <a:r>
              <a:rPr lang="en-IN" dirty="0">
                <a:latin typeface="Times New Roman" panose="02020603050405020304" pitchFamily="18" charset="0"/>
                <a:cs typeface="Times New Roman" panose="02020603050405020304" pitchFamily="18" charset="0"/>
              </a:rPr>
              <a:t>Look for the "Add Member" or "New Member" option, usually found in the floating icon.</a:t>
            </a:r>
          </a:p>
          <a:p>
            <a:pPr lvl="0" algn="just"/>
            <a:r>
              <a:rPr lang="en-IN" dirty="0">
                <a:latin typeface="Times New Roman" panose="02020603050405020304" pitchFamily="18" charset="0"/>
                <a:cs typeface="Times New Roman" panose="02020603050405020304" pitchFamily="18" charset="0"/>
              </a:rPr>
              <a:t>Tap on the option, and you will be directed to a form where you can input the new member's details.</a:t>
            </a:r>
          </a:p>
          <a:p>
            <a:pPr lvl="0" algn="just"/>
            <a:r>
              <a:rPr lang="en-IN" dirty="0">
                <a:latin typeface="Times New Roman" panose="02020603050405020304" pitchFamily="18" charset="0"/>
                <a:cs typeface="Times New Roman" panose="02020603050405020304" pitchFamily="18" charset="0"/>
              </a:rPr>
              <a:t>Enter the member's name in the designated field. Make sure to include name.</a:t>
            </a:r>
          </a:p>
          <a:p>
            <a:pPr lvl="0" algn="just"/>
            <a:r>
              <a:rPr lang="en-IN" dirty="0">
                <a:latin typeface="Times New Roman" panose="02020603050405020304" pitchFamily="18" charset="0"/>
                <a:cs typeface="Times New Roman" panose="02020603050405020304" pitchFamily="18" charset="0"/>
              </a:rPr>
              <a:t>Input the member's phone number in the correct format.</a:t>
            </a:r>
          </a:p>
          <a:p>
            <a:endParaRPr lang="en-IN" dirty="0"/>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2111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703234" cy="932737"/>
          </a:xfrm>
        </p:spPr>
        <p:txBody>
          <a:bodyPr/>
          <a:lstStyle/>
          <a:p>
            <a:pPr algn="ctr"/>
            <a:r>
              <a:rPr lang="en-US" sz="6000" dirty="0" smtClean="0">
                <a:latin typeface="Times New Roman" panose="02020603050405020304" pitchFamily="18" charset="0"/>
                <a:cs typeface="Times New Roman" panose="02020603050405020304" pitchFamily="18" charset="0"/>
              </a:rPr>
              <a:t>SEND MESSAGE</a:t>
            </a:r>
            <a:endParaRPr lang="en-IN" sz="6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838200" y="1825625"/>
            <a:ext cx="10515600" cy="3985628"/>
          </a:xfrm>
        </p:spPr>
        <p:txBody>
          <a:bodyPr/>
          <a:lstStyle/>
          <a:p>
            <a:pPr lvl="0" algn="just"/>
            <a:r>
              <a:rPr lang="en-IN" dirty="0">
                <a:latin typeface="Times New Roman" panose="02020603050405020304" pitchFamily="18" charset="0"/>
                <a:cs typeface="Times New Roman" panose="02020603050405020304" pitchFamily="18" charset="0"/>
              </a:rPr>
              <a:t>Navigate to the messaging or communication section of the app.</a:t>
            </a:r>
          </a:p>
          <a:p>
            <a:pPr algn="just"/>
            <a:r>
              <a:rPr lang="en-IN" dirty="0">
                <a:latin typeface="Times New Roman" panose="02020603050405020304" pitchFamily="18" charset="0"/>
                <a:cs typeface="Times New Roman" panose="02020603050405020304" pitchFamily="18" charset="0"/>
              </a:rPr>
              <a:t>Compose your message, including details about the church function such as date, time, location, and any other relevant information.</a:t>
            </a:r>
          </a:p>
          <a:p>
            <a:pPr lvl="0" algn="just"/>
            <a:r>
              <a:rPr lang="en-IN" dirty="0">
                <a:latin typeface="Times New Roman" panose="02020603050405020304" pitchFamily="18" charset="0"/>
                <a:cs typeface="Times New Roman" panose="02020603050405020304" pitchFamily="18" charset="0"/>
              </a:rPr>
              <a:t>Select the recipients for your message. You can choose to send it to the entire church community or to specific groups.</a:t>
            </a:r>
          </a:p>
          <a:p>
            <a:endParaRPr lang="en-IN" dirty="0"/>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46248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6000" dirty="0" smtClean="0">
                <a:latin typeface="Times New Roman" panose="02020603050405020304" pitchFamily="18" charset="0"/>
                <a:cs typeface="Times New Roman" panose="02020603050405020304" pitchFamily="18" charset="0"/>
              </a:rPr>
              <a:t>VIEW MESSAGE</a:t>
            </a:r>
            <a:endParaRPr lang="en-IN" sz="6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838200" y="1825625"/>
            <a:ext cx="10515600" cy="3781091"/>
          </a:xfrm>
        </p:spPr>
        <p:txBody>
          <a:bodyPr/>
          <a:lstStyle/>
          <a:p>
            <a:pPr lvl="0" algn="just"/>
            <a:r>
              <a:rPr lang="en-IN" dirty="0">
                <a:latin typeface="Times New Roman" panose="02020603050405020304" pitchFamily="18" charset="0"/>
                <a:cs typeface="Times New Roman" panose="02020603050405020304" pitchFamily="18" charset="0"/>
              </a:rPr>
              <a:t>Open the app on your device.</a:t>
            </a:r>
          </a:p>
          <a:p>
            <a:pPr lvl="0" algn="just"/>
            <a:r>
              <a:rPr lang="en-IN" dirty="0">
                <a:latin typeface="Times New Roman" panose="02020603050405020304" pitchFamily="18" charset="0"/>
                <a:cs typeface="Times New Roman" panose="02020603050405020304" pitchFamily="18" charset="0"/>
              </a:rPr>
              <a:t>Navigate to the messaging or communication section of the app.</a:t>
            </a:r>
          </a:p>
          <a:p>
            <a:pPr lvl="0" algn="just"/>
            <a:r>
              <a:rPr lang="en-IN" dirty="0">
                <a:latin typeface="Times New Roman" panose="02020603050405020304" pitchFamily="18" charset="0"/>
                <a:cs typeface="Times New Roman" panose="02020603050405020304" pitchFamily="18" charset="0"/>
              </a:rPr>
              <a:t>Look for a list of messages or a message inbox.</a:t>
            </a:r>
          </a:p>
          <a:p>
            <a:pPr lvl="0" algn="just"/>
            <a:r>
              <a:rPr lang="en-IN" dirty="0">
                <a:latin typeface="Times New Roman" panose="02020603050405020304" pitchFamily="18" charset="0"/>
                <a:cs typeface="Times New Roman" panose="02020603050405020304" pitchFamily="18" charset="0"/>
              </a:rPr>
              <a:t>Tap on the message you want to view.</a:t>
            </a:r>
          </a:p>
          <a:p>
            <a:pPr lvl="0" algn="just"/>
            <a:r>
              <a:rPr lang="en-IN" dirty="0">
                <a:latin typeface="Times New Roman" panose="02020603050405020304" pitchFamily="18" charset="0"/>
                <a:cs typeface="Times New Roman" panose="02020603050405020304" pitchFamily="18" charset="0"/>
              </a:rPr>
              <a:t>The message should open and display the content.</a:t>
            </a:r>
          </a:p>
          <a:p>
            <a:endParaRPr lang="en-IN" dirty="0"/>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8102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rtl="0">
              <a:lnSpc>
                <a:spcPct val="90000"/>
              </a:lnSpc>
              <a:spcBef>
                <a:spcPct val="0"/>
              </a:spcBef>
            </a:pPr>
            <a:r>
              <a:rPr lang="en-US" sz="6000" dirty="0" smtClean="0">
                <a:latin typeface="Times New Roman" panose="02020603050405020304" pitchFamily="18" charset="0"/>
                <a:cs typeface="Times New Roman" panose="02020603050405020304" pitchFamily="18" charset="0"/>
              </a:rPr>
              <a:t>PHOTO UPLOAD</a:t>
            </a:r>
            <a:r>
              <a:rPr lang="en-US" sz="3200" dirty="0" smtClean="0">
                <a:latin typeface="Times New Roman" panose="02020603050405020304" pitchFamily="18" charset="0"/>
                <a:cs typeface="Times New Roman" panose="02020603050405020304" pitchFamily="18" charset="0"/>
              </a:rPr>
              <a:t/>
            </a:r>
            <a:br>
              <a:rPr lang="en-US" sz="3200" dirty="0" smtClean="0">
                <a:latin typeface="Times New Roman" panose="02020603050405020304" pitchFamily="18" charset="0"/>
                <a:cs typeface="Times New Roman" panose="02020603050405020304" pitchFamily="18" charset="0"/>
              </a:rPr>
            </a:br>
            <a:endParaRPr lang="en-IN" dirty="0"/>
          </a:p>
        </p:txBody>
      </p:sp>
      <p:sp>
        <p:nvSpPr>
          <p:cNvPr id="3" name="Content Placeholder 2"/>
          <p:cNvSpPr>
            <a:spLocks noGrp="1"/>
          </p:cNvSpPr>
          <p:nvPr>
            <p:ph sz="half" idx="1"/>
          </p:nvPr>
        </p:nvSpPr>
        <p:spPr>
          <a:xfrm>
            <a:off x="838200" y="1825625"/>
            <a:ext cx="10515600" cy="3732964"/>
          </a:xfrm>
        </p:spPr>
        <p:txBody>
          <a:bodyPr>
            <a:normAutofit/>
          </a:bodyPr>
          <a:lstStyle/>
          <a:p>
            <a:pPr algn="just">
              <a:lnSpc>
                <a:spcPct val="150000"/>
              </a:lnSpc>
            </a:pPr>
            <a:r>
              <a:rPr lang="en-IN" dirty="0">
                <a:latin typeface="Times New Roman" panose="02020603050405020304" pitchFamily="18" charset="0"/>
                <a:cs typeface="Times New Roman" panose="02020603050405020304" pitchFamily="18" charset="0"/>
              </a:rPr>
              <a:t>Church Member app  click photo  directly to our file upload area, browse it from your device</a:t>
            </a:r>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83719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rtl="0">
              <a:lnSpc>
                <a:spcPct val="90000"/>
              </a:lnSpc>
              <a:spcBef>
                <a:spcPct val="0"/>
              </a:spcBef>
            </a:pPr>
            <a:r>
              <a:rPr lang="en-US" sz="6000" dirty="0" smtClean="0">
                <a:latin typeface="Times New Roman" panose="02020603050405020304" pitchFamily="18" charset="0"/>
                <a:cs typeface="Times New Roman" panose="02020603050405020304" pitchFamily="18" charset="0"/>
              </a:rPr>
              <a:t>LOGOUT</a:t>
            </a:r>
            <a:r>
              <a:rPr lang="en-US" sz="3200" dirty="0" smtClean="0">
                <a:latin typeface="Times New Roman" panose="02020603050405020304" pitchFamily="18" charset="0"/>
                <a:cs typeface="Times New Roman" panose="02020603050405020304" pitchFamily="18" charset="0"/>
              </a:rPr>
              <a:t/>
            </a:r>
            <a:br>
              <a:rPr lang="en-US" sz="3200" dirty="0" smtClean="0">
                <a:latin typeface="Times New Roman" panose="02020603050405020304" pitchFamily="18" charset="0"/>
                <a:cs typeface="Times New Roman" panose="02020603050405020304" pitchFamily="18" charset="0"/>
              </a:rPr>
            </a:br>
            <a:endParaRPr lang="en-IN" dirty="0"/>
          </a:p>
        </p:txBody>
      </p:sp>
      <p:sp>
        <p:nvSpPr>
          <p:cNvPr id="3" name="Content Placeholder 2"/>
          <p:cNvSpPr>
            <a:spLocks noGrp="1"/>
          </p:cNvSpPr>
          <p:nvPr>
            <p:ph sz="half" idx="1"/>
          </p:nvPr>
        </p:nvSpPr>
        <p:spPr>
          <a:xfrm>
            <a:off x="838200" y="1825624"/>
            <a:ext cx="10515600" cy="4575175"/>
          </a:xfrm>
        </p:spPr>
        <p:txBody>
          <a:bodyPr>
            <a:normAutofit/>
          </a:bodyPr>
          <a:lstStyle/>
          <a:p>
            <a:r>
              <a:rPr lang="en-IN" sz="2000"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In a church management app, an user can typically log out of their account by navigating to the app's logout. </a:t>
            </a:r>
            <a:endParaRPr lang="en-IN" sz="2000" dirty="0">
              <a:latin typeface="Times New Roman" panose="02020603050405020304" pitchFamily="18" charset="0"/>
              <a:cs typeface="Times New Roman" panose="02020603050405020304" pitchFamily="18" charset="0"/>
            </a:endParaRPr>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89208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5705" y="0"/>
            <a:ext cx="11658600" cy="6386512"/>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graphicFrame>
        <p:nvGraphicFramePr>
          <p:cNvPr id="5" name="Table 4"/>
          <p:cNvGraphicFramePr>
            <a:graphicFrameLocks noGrp="1"/>
          </p:cNvGraphicFramePr>
          <p:nvPr>
            <p:extLst>
              <p:ext uri="{D42A27DB-BD31-4B8C-83A1-F6EECF244321}">
                <p14:modId xmlns:p14="http://schemas.microsoft.com/office/powerpoint/2010/main" val="1752651898"/>
              </p:ext>
            </p:extLst>
          </p:nvPr>
        </p:nvGraphicFramePr>
        <p:xfrm>
          <a:off x="1707815" y="1930951"/>
          <a:ext cx="9321800" cy="2576998"/>
        </p:xfrm>
        <a:graphic>
          <a:graphicData uri="http://schemas.openxmlformats.org/drawingml/2006/table">
            <a:tbl>
              <a:tblPr firstRow="1" bandRow="1">
                <a:tableStyleId>{5940675A-B579-460E-94D1-54222C63F5DA}</a:tableStyleId>
              </a:tblPr>
              <a:tblGrid>
                <a:gridCol w="2524122"/>
                <a:gridCol w="2860848"/>
                <a:gridCol w="3936830"/>
              </a:tblGrid>
              <a:tr h="222364">
                <a:tc>
                  <a:txBody>
                    <a:bodyPr/>
                    <a:lstStyle/>
                    <a:p>
                      <a:pPr marL="0" indent="0" algn="ctr">
                        <a:buFont typeface="+mj-lt"/>
                        <a:buNone/>
                      </a:pPr>
                      <a:r>
                        <a:rPr lang="en-US" sz="2000" b="1" dirty="0" smtClean="0">
                          <a:latin typeface="Times New Roman" panose="02020603050405020304" pitchFamily="18" charset="0"/>
                          <a:cs typeface="Times New Roman" panose="02020603050405020304" pitchFamily="18" charset="0"/>
                        </a:rPr>
                        <a:t>Abstract</a:t>
                      </a:r>
                      <a:endParaRPr lang="en-IN" sz="2000" b="1" dirty="0">
                        <a:latin typeface="Times New Roman" panose="02020603050405020304" pitchFamily="18" charset="0"/>
                        <a:cs typeface="Times New Roman" panose="020206030504050203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 typeface="+mj-lt"/>
                        <a:buNone/>
                        <a:tabLst/>
                        <a:defRPr/>
                      </a:pPr>
                      <a:r>
                        <a:rPr lang="en-IN" sz="2000" b="1" dirty="0" smtClean="0">
                          <a:latin typeface="Times New Roman" panose="02020603050405020304" pitchFamily="18" charset="0"/>
                          <a:cs typeface="Times New Roman" panose="02020603050405020304" pitchFamily="18" charset="0"/>
                        </a:rPr>
                        <a:t>Proposed System</a:t>
                      </a:r>
                    </a:p>
                    <a:p>
                      <a:pPr marL="0" marR="0" indent="0" algn="ctr" defTabSz="914400" rtl="0" eaLnBrk="1" fontAlgn="auto" latinLnBrk="0" hangingPunct="1">
                        <a:lnSpc>
                          <a:spcPct val="100000"/>
                        </a:lnSpc>
                        <a:spcBef>
                          <a:spcPts val="0"/>
                        </a:spcBef>
                        <a:spcAft>
                          <a:spcPts val="0"/>
                        </a:spcAft>
                        <a:buClrTx/>
                        <a:buSzTx/>
                        <a:buFont typeface="+mj-lt"/>
                        <a:buNone/>
                        <a:tabLst/>
                        <a:defRPr/>
                      </a:pPr>
                      <a:r>
                        <a:rPr lang="en-IN" sz="2000" b="1" dirty="0" smtClean="0">
                          <a:latin typeface="Times New Roman" panose="02020603050405020304" pitchFamily="18" charset="0"/>
                          <a:cs typeface="Times New Roman" panose="02020603050405020304" pitchFamily="18" charset="0"/>
                        </a:rPr>
                        <a:t>Advantages</a:t>
                      </a:r>
                    </a:p>
                  </a:txBody>
                  <a:tcPr/>
                </a:tc>
                <a:tc>
                  <a:txBody>
                    <a:bodyPr/>
                    <a:lstStyle/>
                    <a:p>
                      <a:pPr marL="0" marR="0" indent="0" algn="ctr" defTabSz="914400" rtl="0" eaLnBrk="1" fontAlgn="auto" latinLnBrk="0" hangingPunct="1">
                        <a:lnSpc>
                          <a:spcPct val="100000"/>
                        </a:lnSpc>
                        <a:spcBef>
                          <a:spcPts val="0"/>
                        </a:spcBef>
                        <a:spcAft>
                          <a:spcPts val="0"/>
                        </a:spcAft>
                        <a:buClrTx/>
                        <a:buSzTx/>
                        <a:buFont typeface="+mj-lt"/>
                        <a:buNone/>
                        <a:tabLst/>
                        <a:defRPr/>
                      </a:pPr>
                      <a:r>
                        <a:rPr lang="en-IN" sz="2000" b="1" dirty="0" smtClean="0">
                          <a:latin typeface="Times New Roman" panose="02020603050405020304" pitchFamily="18" charset="0"/>
                          <a:cs typeface="Times New Roman" panose="02020603050405020304" pitchFamily="18" charset="0"/>
                        </a:rPr>
                        <a:t>Modules Description </a:t>
                      </a:r>
                    </a:p>
                  </a:txBody>
                  <a:tcPr/>
                </a:tc>
              </a:tr>
              <a:tr h="332189">
                <a:tc>
                  <a:txBody>
                    <a:bodyPr/>
                    <a:lstStyle/>
                    <a:p>
                      <a:pPr marL="0" indent="0" algn="ctr">
                        <a:buFont typeface="+mj-lt"/>
                        <a:buNone/>
                      </a:pPr>
                      <a:r>
                        <a:rPr lang="en-IN" sz="2000" b="1" dirty="0" smtClean="0">
                          <a:latin typeface="Times New Roman" panose="02020603050405020304" pitchFamily="18" charset="0"/>
                          <a:cs typeface="Times New Roman" panose="02020603050405020304" pitchFamily="18" charset="0"/>
                        </a:rPr>
                        <a:t>Domain Introduction</a:t>
                      </a:r>
                      <a:endParaRPr lang="en-IN" sz="2000" b="1" dirty="0">
                        <a:latin typeface="Times New Roman" panose="02020603050405020304" pitchFamily="18" charset="0"/>
                        <a:cs typeface="Times New Roman" panose="020206030504050203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 typeface="+mj-lt"/>
                        <a:buNone/>
                        <a:tabLst/>
                        <a:defRPr/>
                      </a:pPr>
                      <a:r>
                        <a:rPr lang="en-IN" sz="2000" b="1" baseline="0" dirty="0" smtClean="0">
                          <a:latin typeface="Times New Roman" panose="02020603050405020304" pitchFamily="18" charset="0"/>
                          <a:cs typeface="Times New Roman" panose="02020603050405020304" pitchFamily="18" charset="0"/>
                        </a:rPr>
                        <a:t>Flow Diagram</a:t>
                      </a:r>
                      <a:endParaRPr lang="en-IN" sz="2000" b="1" dirty="0" smtClean="0">
                        <a:latin typeface="Times New Roman" panose="02020603050405020304" pitchFamily="18" charset="0"/>
                        <a:cs typeface="Times New Roman" panose="020206030504050203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 typeface="+mj-lt"/>
                        <a:buNone/>
                        <a:tabLst/>
                        <a:defRPr/>
                      </a:pPr>
                      <a:r>
                        <a:rPr lang="en-IN" sz="2000" b="1" dirty="0" smtClean="0">
                          <a:latin typeface="Times New Roman" panose="02020603050405020304" pitchFamily="18" charset="0"/>
                          <a:cs typeface="Times New Roman" panose="02020603050405020304" pitchFamily="18" charset="0"/>
                        </a:rPr>
                        <a:t>Hardware</a:t>
                      </a:r>
                      <a:r>
                        <a:rPr lang="en-IN" sz="2000" b="1" baseline="0" dirty="0" smtClean="0">
                          <a:latin typeface="Times New Roman" panose="02020603050405020304" pitchFamily="18" charset="0"/>
                          <a:cs typeface="Times New Roman" panose="02020603050405020304" pitchFamily="18" charset="0"/>
                        </a:rPr>
                        <a:t> /Software </a:t>
                      </a:r>
                      <a:r>
                        <a:rPr lang="en-IN" sz="2000" b="1" dirty="0" smtClean="0">
                          <a:latin typeface="Times New Roman" panose="02020603050405020304" pitchFamily="18" charset="0"/>
                          <a:cs typeface="Times New Roman" panose="02020603050405020304" pitchFamily="18" charset="0"/>
                        </a:rPr>
                        <a:t>Requirement </a:t>
                      </a:r>
                    </a:p>
                  </a:txBody>
                  <a:tcPr/>
                </a:tc>
              </a:tr>
              <a:tr h="385529">
                <a:tc>
                  <a:txBody>
                    <a:bodyPr/>
                    <a:lstStyle/>
                    <a:p>
                      <a:pPr marL="0" marR="0" indent="0" algn="ctr" defTabSz="914400" rtl="0" eaLnBrk="1" fontAlgn="auto" latinLnBrk="0" hangingPunct="1">
                        <a:lnSpc>
                          <a:spcPct val="100000"/>
                        </a:lnSpc>
                        <a:spcBef>
                          <a:spcPts val="0"/>
                        </a:spcBef>
                        <a:spcAft>
                          <a:spcPts val="0"/>
                        </a:spcAft>
                        <a:buClrTx/>
                        <a:buSzTx/>
                        <a:buFont typeface="+mj-lt"/>
                        <a:buNone/>
                        <a:tabLst/>
                        <a:defRPr/>
                      </a:pPr>
                      <a:r>
                        <a:rPr lang="en-IN" sz="2000" b="1" dirty="0" smtClean="0">
                          <a:latin typeface="Times New Roman" panose="02020603050405020304" pitchFamily="18" charset="0"/>
                          <a:cs typeface="Times New Roman" panose="02020603050405020304" pitchFamily="18" charset="0"/>
                        </a:rPr>
                        <a:t>Introduction</a:t>
                      </a:r>
                    </a:p>
                  </a:txBody>
                  <a:tcPr/>
                </a:tc>
                <a:tc>
                  <a:txBody>
                    <a:bodyPr/>
                    <a:lstStyle/>
                    <a:p>
                      <a:pPr marL="0" marR="0" indent="0" algn="ctr" defTabSz="914400" rtl="0" eaLnBrk="1" fontAlgn="auto" latinLnBrk="0" hangingPunct="1">
                        <a:lnSpc>
                          <a:spcPct val="100000"/>
                        </a:lnSpc>
                        <a:spcBef>
                          <a:spcPts val="0"/>
                        </a:spcBef>
                        <a:spcAft>
                          <a:spcPts val="0"/>
                        </a:spcAft>
                        <a:buClrTx/>
                        <a:buSzTx/>
                        <a:buFont typeface="+mj-lt"/>
                        <a:buNone/>
                        <a:tabLst/>
                        <a:defRPr/>
                      </a:pPr>
                      <a:r>
                        <a:rPr lang="en-IN" sz="2000" b="1" dirty="0" smtClean="0">
                          <a:latin typeface="Times New Roman" panose="02020603050405020304" pitchFamily="18" charset="0"/>
                          <a:cs typeface="Times New Roman" panose="02020603050405020304" pitchFamily="18" charset="0"/>
                        </a:rPr>
                        <a:t>Use case- Diagram </a:t>
                      </a:r>
                    </a:p>
                  </a:txBody>
                  <a:tcPr/>
                </a:tc>
                <a:tc>
                  <a:txBody>
                    <a:bodyPr/>
                    <a:lstStyle/>
                    <a:p>
                      <a:pPr marL="0" marR="0" indent="0" algn="ctr" defTabSz="914400" rtl="0" eaLnBrk="1" fontAlgn="auto" latinLnBrk="0" hangingPunct="1">
                        <a:lnSpc>
                          <a:spcPct val="100000"/>
                        </a:lnSpc>
                        <a:spcBef>
                          <a:spcPts val="0"/>
                        </a:spcBef>
                        <a:spcAft>
                          <a:spcPts val="0"/>
                        </a:spcAft>
                        <a:buClrTx/>
                        <a:buSzTx/>
                        <a:buFont typeface="+mj-lt"/>
                        <a:buNone/>
                        <a:tabLst/>
                        <a:defRPr/>
                      </a:pPr>
                      <a:r>
                        <a:rPr lang="en-IN" sz="2000" b="1" dirty="0" smtClean="0">
                          <a:latin typeface="Times New Roman" panose="02020603050405020304" pitchFamily="18" charset="0"/>
                          <a:cs typeface="Times New Roman" panose="02020603050405020304" pitchFamily="18" charset="0"/>
                        </a:rPr>
                        <a:t>Scope Project</a:t>
                      </a:r>
                    </a:p>
                  </a:txBody>
                  <a:tcPr/>
                </a:tc>
              </a:tr>
              <a:tr h="410929">
                <a:tc>
                  <a:txBody>
                    <a:bodyPr/>
                    <a:lstStyle/>
                    <a:p>
                      <a:pPr marL="0" indent="0" algn="ctr">
                        <a:buFont typeface="+mj-lt"/>
                        <a:buNone/>
                      </a:pPr>
                      <a:r>
                        <a:rPr lang="en-IN" sz="2000" b="1" dirty="0" smtClean="0">
                          <a:latin typeface="Times New Roman" panose="02020603050405020304" pitchFamily="18" charset="0"/>
                          <a:cs typeface="Times New Roman" panose="02020603050405020304" pitchFamily="18" charset="0"/>
                        </a:rPr>
                        <a:t>Objectives</a:t>
                      </a:r>
                    </a:p>
                  </a:txBody>
                  <a:tcPr/>
                </a:tc>
                <a:tc>
                  <a:txBody>
                    <a:bodyPr/>
                    <a:lstStyle/>
                    <a:p>
                      <a:pPr marL="0" marR="0" indent="0" algn="ctr" defTabSz="914400" rtl="0" eaLnBrk="1" fontAlgn="auto" latinLnBrk="0" hangingPunct="1">
                        <a:lnSpc>
                          <a:spcPct val="100000"/>
                        </a:lnSpc>
                        <a:spcBef>
                          <a:spcPts val="0"/>
                        </a:spcBef>
                        <a:spcAft>
                          <a:spcPts val="0"/>
                        </a:spcAft>
                        <a:buClrTx/>
                        <a:buSzTx/>
                        <a:buFont typeface="+mj-lt"/>
                        <a:buNone/>
                        <a:tabLst/>
                        <a:defRPr/>
                      </a:pPr>
                      <a:r>
                        <a:rPr lang="en-IN" sz="2000" b="1" dirty="0" smtClean="0">
                          <a:latin typeface="Times New Roman" panose="02020603050405020304" pitchFamily="18" charset="0"/>
                          <a:cs typeface="Times New Roman" panose="02020603050405020304" pitchFamily="18" charset="0"/>
                        </a:rPr>
                        <a:t>Activity</a:t>
                      </a:r>
                      <a:r>
                        <a:rPr lang="en-IN" sz="2000" b="1" baseline="0" dirty="0" smtClean="0">
                          <a:latin typeface="Times New Roman" panose="02020603050405020304" pitchFamily="18" charset="0"/>
                          <a:cs typeface="Times New Roman" panose="02020603050405020304" pitchFamily="18" charset="0"/>
                        </a:rPr>
                        <a:t> Diagram</a:t>
                      </a:r>
                      <a:endParaRPr lang="en-IN" sz="2000" b="1" dirty="0" smtClean="0">
                        <a:latin typeface="Times New Roman" panose="02020603050405020304" pitchFamily="18" charset="0"/>
                        <a:cs typeface="Times New Roman" panose="02020603050405020304" pitchFamily="18" charset="0"/>
                      </a:endParaRPr>
                    </a:p>
                  </a:txBody>
                  <a:tcPr/>
                </a:tc>
                <a:tc>
                  <a:txBody>
                    <a:bodyPr/>
                    <a:lstStyle/>
                    <a:p>
                      <a:pPr marL="0" indent="0" algn="ctr">
                        <a:buFont typeface="+mj-lt"/>
                        <a:buNone/>
                      </a:pPr>
                      <a:r>
                        <a:rPr lang="en-IN" sz="2000" b="1" dirty="0" smtClean="0">
                          <a:latin typeface="Times New Roman" panose="02020603050405020304" pitchFamily="18" charset="0"/>
                          <a:cs typeface="Times New Roman" panose="02020603050405020304" pitchFamily="18" charset="0"/>
                        </a:rPr>
                        <a:t>Conclusion</a:t>
                      </a:r>
                    </a:p>
                  </a:txBody>
                  <a:tcPr/>
                </a:tc>
              </a:tr>
              <a:tr h="672549">
                <a:tc>
                  <a:txBody>
                    <a:bodyPr/>
                    <a:lstStyle/>
                    <a:p>
                      <a:pPr marL="0" marR="0" indent="0" algn="ctr" defTabSz="914400" rtl="0" eaLnBrk="1" fontAlgn="auto" latinLnBrk="0" hangingPunct="1">
                        <a:lnSpc>
                          <a:spcPct val="100000"/>
                        </a:lnSpc>
                        <a:spcBef>
                          <a:spcPts val="0"/>
                        </a:spcBef>
                        <a:spcAft>
                          <a:spcPts val="0"/>
                        </a:spcAft>
                        <a:buClrTx/>
                        <a:buSzTx/>
                        <a:buFont typeface="+mj-lt"/>
                        <a:buNone/>
                        <a:tabLst/>
                        <a:defRPr/>
                      </a:pPr>
                      <a:r>
                        <a:rPr lang="en-IN" sz="2000" b="1" dirty="0" smtClean="0">
                          <a:latin typeface="Times New Roman" panose="02020603050405020304" pitchFamily="18" charset="0"/>
                          <a:cs typeface="Times New Roman" panose="02020603050405020304" pitchFamily="18" charset="0"/>
                        </a:rPr>
                        <a:t>Existing system</a:t>
                      </a:r>
                    </a:p>
                  </a:txBody>
                  <a:tcPr/>
                </a:tc>
                <a:tc>
                  <a:txBody>
                    <a:bodyPr/>
                    <a:lstStyle/>
                    <a:p>
                      <a:pPr marL="0" marR="0" indent="0" algn="ctr" defTabSz="914400" rtl="0" eaLnBrk="1" fontAlgn="auto" latinLnBrk="0" hangingPunct="1">
                        <a:lnSpc>
                          <a:spcPct val="100000"/>
                        </a:lnSpc>
                        <a:spcBef>
                          <a:spcPts val="0"/>
                        </a:spcBef>
                        <a:spcAft>
                          <a:spcPts val="0"/>
                        </a:spcAft>
                        <a:buClrTx/>
                        <a:buSzTx/>
                        <a:buFont typeface="+mj-lt"/>
                        <a:buNone/>
                        <a:tabLst/>
                        <a:defRPr/>
                      </a:pPr>
                      <a:r>
                        <a:rPr lang="en-IN" sz="2000" b="1" dirty="0" smtClean="0">
                          <a:latin typeface="Times New Roman" panose="02020603050405020304" pitchFamily="18" charset="0"/>
                          <a:cs typeface="Times New Roman" panose="02020603050405020304" pitchFamily="18" charset="0"/>
                        </a:rPr>
                        <a:t>Modules </a:t>
                      </a:r>
                    </a:p>
                  </a:txBody>
                  <a:tcPr/>
                </a:tc>
                <a:tc>
                  <a:txBody>
                    <a:bodyPr/>
                    <a:lstStyle/>
                    <a:p>
                      <a:pPr marL="0" marR="0" indent="0" algn="ctr" defTabSz="914400" rtl="0" eaLnBrk="1" fontAlgn="auto" latinLnBrk="0" hangingPunct="1">
                        <a:lnSpc>
                          <a:spcPct val="100000"/>
                        </a:lnSpc>
                        <a:spcBef>
                          <a:spcPts val="0"/>
                        </a:spcBef>
                        <a:spcAft>
                          <a:spcPts val="0"/>
                        </a:spcAft>
                        <a:buClrTx/>
                        <a:buSzTx/>
                        <a:buFont typeface="+mj-lt"/>
                        <a:buNone/>
                        <a:tabLst/>
                        <a:defRPr/>
                      </a:pPr>
                      <a:r>
                        <a:rPr lang="en-IN" sz="2000" b="1" dirty="0" smtClean="0">
                          <a:latin typeface="Times New Roman" panose="02020603050405020304" pitchFamily="18" charset="0"/>
                          <a:cs typeface="Times New Roman" panose="02020603050405020304" pitchFamily="18" charset="0"/>
                        </a:rPr>
                        <a:t>Future Enhancement </a:t>
                      </a:r>
                    </a:p>
                  </a:txBody>
                  <a:tcPr/>
                </a:tc>
              </a:tr>
            </a:tbl>
          </a:graphicData>
        </a:graphic>
      </p:graphicFrame>
      <p:sp>
        <p:nvSpPr>
          <p:cNvPr id="2" name="TextBox 1"/>
          <p:cNvSpPr txBox="1"/>
          <p:nvPr/>
        </p:nvSpPr>
        <p:spPr>
          <a:xfrm>
            <a:off x="4596721" y="0"/>
            <a:ext cx="2711191" cy="646331"/>
          </a:xfrm>
          <a:prstGeom prst="rect">
            <a:avLst/>
          </a:prstGeom>
          <a:noFill/>
        </p:spPr>
        <p:txBody>
          <a:bodyPr wrap="none" rtlCol="0">
            <a:spAutoFit/>
          </a:bodyPr>
          <a:lstStyle/>
          <a:p>
            <a:pPr algn="ctr"/>
            <a:r>
              <a:rPr lang="en-US" sz="3600" b="1" dirty="0" smtClean="0">
                <a:latin typeface="Times New Roman" panose="02020603050405020304" pitchFamily="18" charset="0"/>
                <a:cs typeface="Times New Roman" panose="02020603050405020304" pitchFamily="18" charset="0"/>
              </a:rPr>
              <a:t>… Agenda…</a:t>
            </a:r>
            <a:endParaRPr lang="en-US" sz="3600" b="1" dirty="0">
              <a:latin typeface="Times New Roman" panose="02020603050405020304" pitchFamily="18" charset="0"/>
              <a:cs typeface="Times New Roman" panose="02020603050405020304" pitchFamily="18" charset="0"/>
            </a:endParaRPr>
          </a:p>
        </p:txBody>
      </p:sp>
      <p:pic>
        <p:nvPicPr>
          <p:cNvPr id="1026" name="Picture 2" descr="Table Of Contents Icon Vector Art, Icons, and Graphics for Free Downloa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15233" y="139700"/>
            <a:ext cx="655667" cy="65566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Table Of Contents Icon Vector Art, Icons, and Graphics for Free Downloa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320000">
            <a:off x="3444975" y="128458"/>
            <a:ext cx="655667" cy="655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38537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a:t>
            </a:r>
            <a:r>
              <a:rPr lang="en-US" sz="6000" dirty="0" smtClean="0">
                <a:latin typeface="Times New Roman" panose="02020603050405020304" pitchFamily="18" charset="0"/>
                <a:cs typeface="Times New Roman" panose="02020603050405020304" pitchFamily="18" charset="0"/>
              </a:rPr>
              <a:t>MEMBERS LOGIN</a:t>
            </a:r>
            <a:endParaRPr lang="en-IN"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1098883" y="1825624"/>
            <a:ext cx="10254917" cy="4057817"/>
          </a:xfrm>
        </p:spPr>
        <p:txBody>
          <a:bodyPr/>
          <a:lstStyle/>
          <a:p>
            <a:pPr algn="just">
              <a:lnSpc>
                <a:spcPct val="150000"/>
              </a:lnSpc>
            </a:pPr>
            <a:r>
              <a:rPr lang="en-IN" dirty="0">
                <a:latin typeface="Times New Roman" panose="02020603050405020304" pitchFamily="18" charset="0"/>
                <a:cs typeface="Times New Roman" panose="02020603050405020304" pitchFamily="18" charset="0"/>
              </a:rPr>
              <a:t>In admin login page has the default login and password if you want to change the username and password means change only in coding. If you enter wrong username or password its showing wrong. When the admin type the correct username and password only enters into the main screen. </a:t>
            </a:r>
          </a:p>
          <a:p>
            <a:endParaRPr lang="en-IN" dirty="0"/>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73473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rtl="0">
              <a:lnSpc>
                <a:spcPct val="90000"/>
              </a:lnSpc>
              <a:spcBef>
                <a:spcPct val="0"/>
              </a:spcBef>
            </a:pPr>
            <a:r>
              <a:rPr lang="en-US" sz="6000" dirty="0" smtClean="0">
                <a:latin typeface="Times New Roman" panose="02020603050405020304" pitchFamily="18" charset="0"/>
                <a:cs typeface="Times New Roman" panose="02020603050405020304" pitchFamily="18" charset="0"/>
              </a:rPr>
              <a:t>VIEW MEMBERS</a:t>
            </a:r>
            <a:r>
              <a:rPr lang="en-US" sz="3600" dirty="0" smtClean="0">
                <a:latin typeface="Times New Roman" panose="02020603050405020304" pitchFamily="18" charset="0"/>
                <a:cs typeface="Times New Roman" panose="02020603050405020304" pitchFamily="18" charset="0"/>
              </a:rPr>
              <a:t/>
            </a:r>
            <a:br>
              <a:rPr lang="en-US" sz="3600" dirty="0" smtClean="0">
                <a:latin typeface="Times New Roman" panose="02020603050405020304" pitchFamily="18" charset="0"/>
                <a:cs typeface="Times New Roman" panose="02020603050405020304" pitchFamily="18" charset="0"/>
              </a:rPr>
            </a:br>
            <a:endParaRPr lang="en-IN" dirty="0"/>
          </a:p>
        </p:txBody>
      </p:sp>
      <p:sp>
        <p:nvSpPr>
          <p:cNvPr id="3" name="Content Placeholder 2"/>
          <p:cNvSpPr>
            <a:spLocks noGrp="1"/>
          </p:cNvSpPr>
          <p:nvPr>
            <p:ph sz="half" idx="1"/>
          </p:nvPr>
        </p:nvSpPr>
        <p:spPr>
          <a:xfrm>
            <a:off x="838200" y="1825625"/>
            <a:ext cx="10515600" cy="4202196"/>
          </a:xfrm>
        </p:spPr>
        <p:txBody>
          <a:bodyPr>
            <a:normAutofit/>
          </a:bodyPr>
          <a:lstStyle/>
          <a:p>
            <a:pPr algn="just">
              <a:lnSpc>
                <a:spcPct val="150000"/>
              </a:lnSpc>
            </a:pPr>
            <a:r>
              <a:rPr lang="en-IN" dirty="0"/>
              <a:t> </a:t>
            </a:r>
            <a:r>
              <a:rPr lang="en-IN" dirty="0">
                <a:latin typeface="Times New Roman" panose="02020603050405020304" pitchFamily="18" charset="0"/>
                <a:cs typeface="Times New Roman" panose="02020603050405020304" pitchFamily="18" charset="0"/>
              </a:rPr>
              <a:t>To view a member's profile, you would typically navigate to the "Members" or "Directory" section of the app the member by name or other identifying information. Once you've found the member you're looking for, you can tap on their name to view their full profile.</a:t>
            </a:r>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98307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236" y="1159300"/>
            <a:ext cx="11319163" cy="1085137"/>
          </a:xfrm>
        </p:spPr>
        <p:txBody>
          <a:bodyPr>
            <a:normAutofit fontScale="90000"/>
          </a:bodyPr>
          <a:lstStyle/>
          <a:p>
            <a:pPr lvl="1" algn="ctr" rtl="0">
              <a:lnSpc>
                <a:spcPct val="90000"/>
              </a:lnSpc>
              <a:spcBef>
                <a:spcPct val="0"/>
              </a:spcBef>
            </a:pPr>
            <a:r>
              <a:rPr lang="en-US" sz="6000" dirty="0" smtClean="0">
                <a:latin typeface="Times New Roman" panose="02020603050405020304" pitchFamily="18" charset="0"/>
                <a:cs typeface="Times New Roman" panose="02020603050405020304" pitchFamily="18" charset="0"/>
              </a:rPr>
              <a:t>MEMBER VIEW YOUR PROFILE</a:t>
            </a:r>
            <a:r>
              <a:rPr lang="en-US" sz="3600" dirty="0" smtClean="0">
                <a:latin typeface="Times New Roman" panose="02020603050405020304" pitchFamily="18" charset="0"/>
                <a:cs typeface="Times New Roman" panose="02020603050405020304" pitchFamily="18" charset="0"/>
              </a:rPr>
              <a:t/>
            </a:r>
            <a:br>
              <a:rPr lang="en-US" sz="3600" dirty="0" smtClean="0">
                <a:latin typeface="Times New Roman" panose="02020603050405020304" pitchFamily="18" charset="0"/>
                <a:cs typeface="Times New Roman" panose="02020603050405020304" pitchFamily="18" charset="0"/>
              </a:rPr>
            </a:br>
            <a:endParaRPr lang="en-IN" dirty="0"/>
          </a:p>
        </p:txBody>
      </p:sp>
      <p:sp>
        <p:nvSpPr>
          <p:cNvPr id="3" name="Content Placeholder 2"/>
          <p:cNvSpPr>
            <a:spLocks noGrp="1"/>
          </p:cNvSpPr>
          <p:nvPr>
            <p:ph sz="half" idx="1"/>
          </p:nvPr>
        </p:nvSpPr>
        <p:spPr>
          <a:xfrm>
            <a:off x="665018" y="2643044"/>
            <a:ext cx="10515600" cy="3997659"/>
          </a:xfrm>
        </p:spPr>
        <p:txBody>
          <a:bodyPr/>
          <a:lstStyle/>
          <a:p>
            <a:pPr marL="0" indent="0" algn="just">
              <a:lnSpc>
                <a:spcPct val="150000"/>
              </a:lnSpc>
              <a:buNone/>
            </a:pPr>
            <a:r>
              <a:rPr lang="en-IN" dirty="0" smtClean="0"/>
              <a:t> </a:t>
            </a:r>
            <a:r>
              <a:rPr lang="en-IN" dirty="0">
                <a:latin typeface="Times New Roman" panose="02020603050405020304" pitchFamily="18" charset="0"/>
                <a:cs typeface="Times New Roman" panose="02020603050405020304" pitchFamily="18" charset="0"/>
              </a:rPr>
              <a:t>A user profile in a church management app for Android typically includes personal information about the user, such as their name, contact details, and address.</a:t>
            </a:r>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32702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344" y="383445"/>
            <a:ext cx="10231581" cy="1888700"/>
          </a:xfrm>
        </p:spPr>
        <p:txBody>
          <a:bodyPr>
            <a:normAutofit fontScale="90000"/>
          </a:bodyPr>
          <a:lstStyle/>
          <a:p>
            <a:pPr lvl="1" algn="l" rtl="0">
              <a:lnSpc>
                <a:spcPct val="90000"/>
              </a:lnSpc>
              <a:spcBef>
                <a:spcPct val="0"/>
              </a:spcBef>
            </a:pPr>
            <a:r>
              <a:rPr lang="en-US" sz="6000" dirty="0" smtClean="0">
                <a:latin typeface="Times New Roman" panose="02020603050405020304" pitchFamily="18" charset="0"/>
                <a:cs typeface="Times New Roman" panose="02020603050405020304" pitchFamily="18" charset="0"/>
              </a:rPr>
              <a:t>   MEMBERS SEND PRAYER    				REQUEST</a:t>
            </a:r>
            <a:r>
              <a:rPr lang="en-US" sz="3600" dirty="0" smtClean="0">
                <a:latin typeface="Times New Roman" panose="02020603050405020304" pitchFamily="18" charset="0"/>
                <a:cs typeface="Times New Roman" panose="02020603050405020304" pitchFamily="18" charset="0"/>
              </a:rPr>
              <a:t/>
            </a:r>
            <a:br>
              <a:rPr lang="en-US" sz="3600" dirty="0" smtClean="0">
                <a:latin typeface="Times New Roman" panose="02020603050405020304" pitchFamily="18" charset="0"/>
                <a:cs typeface="Times New Roman" panose="02020603050405020304" pitchFamily="18" charset="0"/>
              </a:rPr>
            </a:br>
            <a:endParaRPr lang="en-IN" dirty="0"/>
          </a:p>
        </p:txBody>
      </p:sp>
      <p:sp>
        <p:nvSpPr>
          <p:cNvPr id="3" name="Content Placeholder 2"/>
          <p:cNvSpPr>
            <a:spLocks noGrp="1"/>
          </p:cNvSpPr>
          <p:nvPr>
            <p:ph sz="half" idx="1"/>
          </p:nvPr>
        </p:nvSpPr>
        <p:spPr>
          <a:xfrm>
            <a:off x="772572" y="2698460"/>
            <a:ext cx="10387264" cy="4647365"/>
          </a:xfrm>
        </p:spPr>
        <p:txBody>
          <a:bodyPr/>
          <a:lstStyle/>
          <a:p>
            <a:pPr marL="0" indent="0" algn="just">
              <a:lnSpc>
                <a:spcPct val="150000"/>
              </a:lnSpc>
              <a:buNone/>
            </a:pPr>
            <a:r>
              <a:rPr lang="en-IN" dirty="0"/>
              <a:t>  </a:t>
            </a:r>
            <a:r>
              <a:rPr lang="en-IN" dirty="0">
                <a:latin typeface="Times New Roman" panose="02020603050405020304" pitchFamily="18" charset="0"/>
                <a:cs typeface="Times New Roman" panose="02020603050405020304" pitchFamily="18" charset="0"/>
              </a:rPr>
              <a:t>Many church management apps allow users to submit prayer requests directly from their own profile. This can be a convenient way to quickly send a prayer request without navigating through </a:t>
            </a:r>
            <a:r>
              <a:rPr lang="en-IN" dirty="0" smtClean="0">
                <a:latin typeface="Times New Roman" panose="02020603050405020304" pitchFamily="18" charset="0"/>
                <a:cs typeface="Times New Roman" panose="02020603050405020304" pitchFamily="18" charset="0"/>
              </a:rPr>
              <a:t>church</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member</a:t>
            </a:r>
            <a:endParaRPr lang="en-IN" dirty="0">
              <a:latin typeface="Times New Roman" panose="02020603050405020304" pitchFamily="18" charset="0"/>
              <a:cs typeface="Times New Roman" panose="02020603050405020304" pitchFamily="18" charset="0"/>
            </a:endParaRPr>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66828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10063453" cy="2190325"/>
          </a:xfrm>
        </p:spPr>
        <p:txBody>
          <a:bodyPr>
            <a:normAutofit fontScale="90000"/>
          </a:bodyPr>
          <a:lstStyle/>
          <a:p>
            <a:r>
              <a:rPr lang="en-US" b="1" dirty="0" smtClean="0"/>
              <a:t>   </a:t>
            </a:r>
            <a:r>
              <a:rPr lang="en-US" sz="6700" b="1" dirty="0" smtClean="0">
                <a:latin typeface="Times New Roman" panose="02020603050405020304" pitchFamily="18" charset="0"/>
                <a:cs typeface="Times New Roman" panose="02020603050405020304" pitchFamily="18" charset="0"/>
              </a:rPr>
              <a:t>MEMBERS VIEW 				PRAYER REQUEST</a:t>
            </a:r>
            <a:r>
              <a:rPr lang="en-IN" dirty="0"/>
              <a:t/>
            </a:r>
            <a:br>
              <a:rPr lang="en-IN" dirty="0"/>
            </a:br>
            <a:endParaRPr lang="en-IN" dirty="0"/>
          </a:p>
        </p:txBody>
      </p:sp>
      <p:sp>
        <p:nvSpPr>
          <p:cNvPr id="3" name="Content Placeholder 2"/>
          <p:cNvSpPr>
            <a:spLocks noGrp="1"/>
          </p:cNvSpPr>
          <p:nvPr>
            <p:ph sz="half" idx="1"/>
          </p:nvPr>
        </p:nvSpPr>
        <p:spPr>
          <a:xfrm>
            <a:off x="782782" y="2643043"/>
            <a:ext cx="10515600" cy="3865312"/>
          </a:xfrm>
        </p:spPr>
        <p:txBody>
          <a:bodyPr>
            <a:normAutofit/>
          </a:bodyPr>
          <a:lstStyle/>
          <a:p>
            <a:pPr marL="0" indent="0" algn="just">
              <a:lnSpc>
                <a:spcPct val="150000"/>
              </a:lnSpc>
              <a:buNone/>
            </a:pPr>
            <a:r>
              <a:rPr lang="en-IN" dirty="0" smtClean="0">
                <a:latin typeface="Times New Roman" panose="02020603050405020304" pitchFamily="18" charset="0"/>
                <a:cs typeface="Times New Roman" panose="02020603050405020304" pitchFamily="18" charset="0"/>
              </a:rPr>
              <a:t>Church </a:t>
            </a:r>
            <a:r>
              <a:rPr lang="en-IN" dirty="0">
                <a:latin typeface="Times New Roman" panose="02020603050405020304" pitchFamily="18" charset="0"/>
                <a:cs typeface="Times New Roman" panose="02020603050405020304" pitchFamily="18" charset="0"/>
              </a:rPr>
              <a:t>management apps have a dedicated prayer requests, where users can view existing requests and submit their own. This can be a good way to see all the prayer requests in one place and stay up-to-date on the needs of the member.</a:t>
            </a:r>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25840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6700" b="1" dirty="0" smtClean="0">
                <a:latin typeface="Times New Roman" panose="02020603050405020304" pitchFamily="18" charset="0"/>
                <a:cs typeface="Times New Roman" panose="02020603050405020304" pitchFamily="18" charset="0"/>
              </a:rPr>
              <a:t> MEMBER VIEW PHOTO</a:t>
            </a:r>
            <a:r>
              <a:rPr lang="en-IN" dirty="0"/>
              <a:t/>
            </a:r>
            <a:br>
              <a:rPr lang="en-IN" dirty="0"/>
            </a:br>
            <a:endParaRPr lang="en-IN" dirty="0"/>
          </a:p>
        </p:txBody>
      </p:sp>
      <p:sp>
        <p:nvSpPr>
          <p:cNvPr id="3" name="Content Placeholder 2"/>
          <p:cNvSpPr>
            <a:spLocks noGrp="1"/>
          </p:cNvSpPr>
          <p:nvPr>
            <p:ph sz="half" idx="1"/>
          </p:nvPr>
        </p:nvSpPr>
        <p:spPr>
          <a:xfrm>
            <a:off x="838200" y="1825625"/>
            <a:ext cx="10515600" cy="3985628"/>
          </a:xfrm>
        </p:spPr>
        <p:txBody>
          <a:bodyPr/>
          <a:lstStyle/>
          <a:p>
            <a:pPr marL="0" indent="0" algn="just">
              <a:lnSpc>
                <a:spcPct val="150000"/>
              </a:lnSpc>
              <a:buNone/>
            </a:pPr>
            <a:r>
              <a:rPr lang="en-IN" sz="2000" dirty="0" smtClean="0">
                <a:latin typeface="Times New Roman" panose="02020603050405020304" pitchFamily="18" charset="0"/>
                <a:cs typeface="Times New Roman" panose="02020603050405020304" pitchFamily="18" charset="0"/>
              </a:rPr>
              <a:t>In </a:t>
            </a:r>
            <a:r>
              <a:rPr lang="en-IN" sz="2000" dirty="0">
                <a:latin typeface="Times New Roman" panose="02020603050405020304" pitchFamily="18" charset="0"/>
                <a:cs typeface="Times New Roman" panose="02020603050405020304" pitchFamily="18" charset="0"/>
              </a:rPr>
              <a:t>a church management app, an admin may have the ability to send a photo to a user through the app's messaging or communication system. The admin might use this feature to share a photo from a recent event, or to send a picture of a document or form that needs to be filled out.</a:t>
            </a:r>
          </a:p>
          <a:p>
            <a:endParaRPr lang="en-IN" dirty="0"/>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45994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sz="6700" b="1" dirty="0" smtClean="0">
                <a:latin typeface="Times New Roman" panose="02020603050405020304" pitchFamily="18" charset="0"/>
                <a:cs typeface="Times New Roman" panose="02020603050405020304" pitchFamily="18" charset="0"/>
              </a:rPr>
              <a:t> MEMBER LOGOUT</a:t>
            </a:r>
            <a:r>
              <a:rPr lang="en-IN" dirty="0"/>
              <a:t/>
            </a:r>
            <a:br>
              <a:rPr lang="en-IN" dirty="0"/>
            </a:br>
            <a:endParaRPr lang="en-IN" dirty="0"/>
          </a:p>
        </p:txBody>
      </p:sp>
      <p:sp>
        <p:nvSpPr>
          <p:cNvPr id="6" name="Content Placeholder 3"/>
          <p:cNvSpPr>
            <a:spLocks noGrp="1"/>
          </p:cNvSpPr>
          <p:nvPr>
            <p:ph sz="half" idx="1"/>
          </p:nvPr>
        </p:nvSpPr>
        <p:spPr>
          <a:xfrm>
            <a:off x="838200" y="1825625"/>
            <a:ext cx="10515600" cy="3973513"/>
          </a:xfrm>
        </p:spPr>
        <p:txBody>
          <a:bodyPr/>
          <a:lstStyle/>
          <a:p>
            <a:pPr marL="0" indent="0" algn="just">
              <a:lnSpc>
                <a:spcPct val="150000"/>
              </a:lnSpc>
              <a:buNone/>
            </a:pPr>
            <a:r>
              <a:rPr lang="en-IN" dirty="0" smtClean="0">
                <a:latin typeface="Times New Roman" panose="02020603050405020304" pitchFamily="18" charset="0"/>
                <a:cs typeface="Times New Roman" panose="02020603050405020304" pitchFamily="18" charset="0"/>
              </a:rPr>
              <a:t>In </a:t>
            </a:r>
            <a:r>
              <a:rPr lang="en-IN" dirty="0">
                <a:latin typeface="Times New Roman" panose="02020603050405020304" pitchFamily="18" charset="0"/>
                <a:cs typeface="Times New Roman" panose="02020603050405020304" pitchFamily="18" charset="0"/>
              </a:rPr>
              <a:t>a church management app, an user can typically log out of their account by navigating to the app's logout. </a:t>
            </a:r>
          </a:p>
          <a:p>
            <a:endParaRPr lang="en-IN" dirty="0"/>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383924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9606253" cy="1946563"/>
          </a:xfrm>
        </p:spPr>
        <p:txBody>
          <a:bodyPr/>
          <a:lstStyle/>
          <a:p>
            <a:r>
              <a:rPr lang="en-IN" sz="6000" b="1" dirty="0" smtClean="0">
                <a:latin typeface="Times New Roman" panose="02020603050405020304" pitchFamily="18" charset="0"/>
                <a:cs typeface="Times New Roman" panose="02020603050405020304" pitchFamily="18" charset="0"/>
              </a:rPr>
              <a:t>SOFTWARE REQUIREMENTS:</a:t>
            </a:r>
            <a:endParaRPr lang="en-US" sz="6000" dirty="0"/>
          </a:p>
        </p:txBody>
      </p:sp>
      <p:sp>
        <p:nvSpPr>
          <p:cNvPr id="3" name="Content Placeholder 2"/>
          <p:cNvSpPr>
            <a:spLocks noGrp="1"/>
          </p:cNvSpPr>
          <p:nvPr>
            <p:ph idx="1"/>
          </p:nvPr>
        </p:nvSpPr>
        <p:spPr>
          <a:xfrm>
            <a:off x="1104293" y="2399281"/>
            <a:ext cx="8946541" cy="4195481"/>
          </a:xfrm>
        </p:spPr>
        <p:txBody>
          <a:bodyPr>
            <a:normAutofit/>
          </a:bodyPr>
          <a:lstStyle/>
          <a:p>
            <a:pPr lvl="0" algn="just">
              <a:lnSpc>
                <a:spcPct val="150000"/>
              </a:lnSpc>
            </a:pPr>
            <a:endParaRPr lang="en-US" sz="2000" dirty="0" smtClean="0">
              <a:latin typeface="Times New Roman" panose="02020603050405020304" pitchFamily="18" charset="0"/>
              <a:cs typeface="Times New Roman" panose="02020603050405020304" pitchFamily="18" charset="0"/>
            </a:endParaRPr>
          </a:p>
          <a:p>
            <a:pPr lvl="0" algn="just">
              <a:lnSpc>
                <a:spcPct val="150000"/>
              </a:lnSpc>
            </a:pPr>
            <a:r>
              <a:rPr lang="en-US" sz="2000" dirty="0" smtClean="0">
                <a:latin typeface="Times New Roman" panose="02020603050405020304" pitchFamily="18" charset="0"/>
                <a:cs typeface="Times New Roman" panose="02020603050405020304" pitchFamily="18" charset="0"/>
              </a:rPr>
              <a:t>Technology Implemented   	:	  Android Studio </a:t>
            </a:r>
          </a:p>
          <a:p>
            <a:pPr lvl="0" algn="just">
              <a:lnSpc>
                <a:spcPct val="150000"/>
              </a:lnSpc>
            </a:pPr>
            <a:r>
              <a:rPr lang="en-US" sz="2000" dirty="0" smtClean="0">
                <a:latin typeface="Times New Roman" panose="02020603050405020304" pitchFamily="18" charset="0"/>
                <a:cs typeface="Times New Roman" panose="02020603050405020304" pitchFamily="18" charset="0"/>
              </a:rPr>
              <a:t>Language Used                     	:	  JAVA</a:t>
            </a:r>
          </a:p>
          <a:p>
            <a:pPr lvl="0" algn="just">
              <a:lnSpc>
                <a:spcPct val="150000"/>
              </a:lnSpc>
            </a:pPr>
            <a:r>
              <a:rPr lang="en-US" sz="2000" dirty="0" smtClean="0">
                <a:latin typeface="Times New Roman" panose="02020603050405020304" pitchFamily="18" charset="0"/>
                <a:cs typeface="Times New Roman" panose="02020603050405020304" pitchFamily="18" charset="0"/>
              </a:rPr>
              <a:t>Database                               	:	  Firebase</a:t>
            </a:r>
          </a:p>
          <a:p>
            <a:pPr lvl="0" algn="just">
              <a:lnSpc>
                <a:spcPct val="150000"/>
              </a:lnSpc>
            </a:pPr>
            <a:r>
              <a:rPr lang="en-US" sz="2000" dirty="0" smtClean="0">
                <a:latin typeface="Times New Roman" panose="02020603050405020304" pitchFamily="18" charset="0"/>
                <a:cs typeface="Times New Roman" panose="02020603050405020304" pitchFamily="18" charset="0"/>
              </a:rPr>
              <a:t>User Interface Design          	:	  XML</a:t>
            </a:r>
          </a:p>
          <a:p>
            <a:pPr lvl="0" algn="just">
              <a:lnSpc>
                <a:spcPct val="150000"/>
              </a:lnSpc>
            </a:pPr>
            <a:r>
              <a:rPr lang="en-US" sz="2000" dirty="0" smtClean="0">
                <a:latin typeface="Times New Roman" panose="02020603050405020304" pitchFamily="18" charset="0"/>
                <a:cs typeface="Times New Roman" panose="02020603050405020304" pitchFamily="18" charset="0"/>
              </a:rPr>
              <a:t>Operating System                 	:    	  Windows 11</a:t>
            </a:r>
          </a:p>
          <a:p>
            <a:endParaRPr lang="en-US" dirty="0"/>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7506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IN" b="1" dirty="0" smtClean="0">
                <a:latin typeface="Times New Roman" panose="02020603050405020304" pitchFamily="18" charset="0"/>
                <a:cs typeface="Times New Roman" panose="02020603050405020304" pitchFamily="18" charset="0"/>
              </a:rPr>
              <a:t>HARDWARE </a:t>
            </a:r>
            <a:r>
              <a:rPr lang="en-IN" b="1" dirty="0">
                <a:latin typeface="Times New Roman" panose="02020603050405020304" pitchFamily="18" charset="0"/>
                <a:cs typeface="Times New Roman" panose="02020603050405020304" pitchFamily="18" charset="0"/>
              </a:rPr>
              <a:t>REQUIREMENTS: </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lvl="0">
              <a:lnSpc>
                <a:spcPct val="150000"/>
              </a:lnSpc>
            </a:pPr>
            <a:r>
              <a:rPr lang="en-US" sz="1800" dirty="0" smtClean="0">
                <a:latin typeface="Times New Roman" panose="02020603050405020304" pitchFamily="18" charset="0"/>
                <a:cs typeface="Times New Roman" panose="02020603050405020304" pitchFamily="18" charset="0"/>
              </a:rPr>
              <a:t>Processor </a:t>
            </a:r>
            <a:r>
              <a:rPr lang="en-US" sz="1800" dirty="0">
                <a:latin typeface="Times New Roman" panose="02020603050405020304" pitchFamily="18" charset="0"/>
                <a:cs typeface="Times New Roman" panose="02020603050405020304" pitchFamily="18" charset="0"/>
              </a:rPr>
              <a:t>Name          :	</a:t>
            </a:r>
            <a:r>
              <a:rPr lang="en-US" sz="1800" dirty="0" smtClean="0">
                <a:latin typeface="Times New Roman" panose="02020603050405020304" pitchFamily="18" charset="0"/>
                <a:cs typeface="Times New Roman" panose="02020603050405020304" pitchFamily="18" charset="0"/>
              </a:rPr>
              <a:t> 	Dual </a:t>
            </a:r>
            <a:r>
              <a:rPr lang="en-US" sz="1800" dirty="0">
                <a:latin typeface="Times New Roman" panose="02020603050405020304" pitchFamily="18" charset="0"/>
                <a:cs typeface="Times New Roman" panose="02020603050405020304" pitchFamily="18" charset="0"/>
              </a:rPr>
              <a:t>Core</a:t>
            </a:r>
          </a:p>
          <a:p>
            <a:pPr lvl="0">
              <a:lnSpc>
                <a:spcPct val="150000"/>
              </a:lnSpc>
            </a:pPr>
            <a:r>
              <a:rPr lang="en-US" sz="1800" dirty="0">
                <a:latin typeface="Times New Roman" panose="02020603050405020304" pitchFamily="18" charset="0"/>
                <a:cs typeface="Times New Roman" panose="02020603050405020304" pitchFamily="18" charset="0"/>
              </a:rPr>
              <a:t>Processor Speed          :	</a:t>
            </a:r>
            <a:r>
              <a:rPr lang="en-US" sz="1800" dirty="0" smtClean="0">
                <a:latin typeface="Times New Roman" panose="02020603050405020304" pitchFamily="18" charset="0"/>
                <a:cs typeface="Times New Roman" panose="02020603050405020304" pitchFamily="18" charset="0"/>
              </a:rPr>
              <a:t> 	3.2 </a:t>
            </a:r>
            <a:r>
              <a:rPr lang="en-US" sz="1800" dirty="0">
                <a:latin typeface="Times New Roman" panose="02020603050405020304" pitchFamily="18" charset="0"/>
                <a:cs typeface="Times New Roman" panose="02020603050405020304" pitchFamily="18" charset="0"/>
              </a:rPr>
              <a:t>GHz</a:t>
            </a:r>
          </a:p>
          <a:p>
            <a:pPr lvl="0">
              <a:lnSpc>
                <a:spcPct val="150000"/>
              </a:lnSpc>
            </a:pPr>
            <a:r>
              <a:rPr lang="en-US" sz="1800" dirty="0">
                <a:latin typeface="Times New Roman" panose="02020603050405020304" pitchFamily="18" charset="0"/>
                <a:cs typeface="Times New Roman" panose="02020603050405020304" pitchFamily="18" charset="0"/>
              </a:rPr>
              <a:t>RAM                           :	 </a:t>
            </a:r>
            <a:r>
              <a:rPr lang="en-US" sz="1800" dirty="0" smtClean="0">
                <a:latin typeface="Times New Roman" panose="02020603050405020304" pitchFamily="18" charset="0"/>
                <a:cs typeface="Times New Roman" panose="02020603050405020304" pitchFamily="18" charset="0"/>
              </a:rPr>
              <a:t>	Minimum </a:t>
            </a:r>
            <a:r>
              <a:rPr lang="en-US" sz="1800" dirty="0">
                <a:latin typeface="Times New Roman" panose="02020603050405020304" pitchFamily="18" charset="0"/>
                <a:cs typeface="Times New Roman" panose="02020603050405020304" pitchFamily="18" charset="0"/>
              </a:rPr>
              <a:t>8 GB-(But Preferred 12 GB)</a:t>
            </a:r>
          </a:p>
          <a:p>
            <a:pPr lvl="0">
              <a:lnSpc>
                <a:spcPct val="150000"/>
              </a:lnSpc>
            </a:pPr>
            <a:r>
              <a:rPr lang="en-US" sz="1800" dirty="0">
                <a:latin typeface="Times New Roman" panose="02020603050405020304" pitchFamily="18" charset="0"/>
                <a:cs typeface="Times New Roman" panose="02020603050405020304" pitchFamily="18" charset="0"/>
              </a:rPr>
              <a:t>Hard Disk Capacity     :    </a:t>
            </a:r>
            <a:r>
              <a:rPr lang="en-US" sz="1800" dirty="0" smtClean="0">
                <a:latin typeface="Times New Roman" panose="02020603050405020304" pitchFamily="18" charset="0"/>
                <a:cs typeface="Times New Roman" panose="02020603050405020304" pitchFamily="18" charset="0"/>
              </a:rPr>
              <a:t>	500 </a:t>
            </a:r>
            <a:r>
              <a:rPr lang="en-US" sz="1800" dirty="0">
                <a:latin typeface="Times New Roman" panose="02020603050405020304" pitchFamily="18" charset="0"/>
                <a:cs typeface="Times New Roman" panose="02020603050405020304" pitchFamily="18" charset="0"/>
              </a:rPr>
              <a:t>GB</a:t>
            </a:r>
          </a:p>
          <a:p>
            <a:pPr lvl="0">
              <a:lnSpc>
                <a:spcPct val="150000"/>
              </a:lnSpc>
            </a:pPr>
            <a:r>
              <a:rPr lang="en-US" sz="1800" dirty="0">
                <a:latin typeface="Times New Roman" panose="02020603050405020304" pitchFamily="18" charset="0"/>
                <a:cs typeface="Times New Roman" panose="02020603050405020304" pitchFamily="18" charset="0"/>
              </a:rPr>
              <a:t>Display Device            :	 </a:t>
            </a:r>
            <a:r>
              <a:rPr lang="en-US" sz="1800" dirty="0" smtClean="0">
                <a:latin typeface="Times New Roman" panose="02020603050405020304" pitchFamily="18" charset="0"/>
                <a:cs typeface="Times New Roman" panose="02020603050405020304" pitchFamily="18" charset="0"/>
              </a:rPr>
              <a:t>	14</a:t>
            </a:r>
            <a:r>
              <a:rPr lang="en-US" sz="1800" dirty="0">
                <a:latin typeface="Times New Roman" panose="02020603050405020304" pitchFamily="18" charset="0"/>
                <a:cs typeface="Times New Roman" panose="02020603050405020304" pitchFamily="18" charset="0"/>
              </a:rPr>
              <a:t>’ to 19’ Inch Monitor</a:t>
            </a:r>
          </a:p>
          <a:p>
            <a:pPr lvl="0">
              <a:lnSpc>
                <a:spcPct val="150000"/>
              </a:lnSpc>
            </a:pPr>
            <a:r>
              <a:rPr lang="en-US" sz="1800" dirty="0">
                <a:latin typeface="Times New Roman" panose="02020603050405020304" pitchFamily="18" charset="0"/>
                <a:cs typeface="Times New Roman" panose="02020603050405020304" pitchFamily="18" charset="0"/>
              </a:rPr>
              <a:t>Keyboard Type            : 	 </a:t>
            </a:r>
            <a:r>
              <a:rPr lang="en-US" sz="1800" dirty="0" smtClean="0">
                <a:latin typeface="Times New Roman" panose="02020603050405020304" pitchFamily="18" charset="0"/>
                <a:cs typeface="Times New Roman" panose="02020603050405020304" pitchFamily="18" charset="0"/>
              </a:rPr>
              <a:t>	PS2 </a:t>
            </a:r>
            <a:r>
              <a:rPr lang="en-US" sz="1800" dirty="0">
                <a:latin typeface="Times New Roman" panose="02020603050405020304" pitchFamily="18" charset="0"/>
                <a:cs typeface="Times New Roman" panose="02020603050405020304" pitchFamily="18" charset="0"/>
              </a:rPr>
              <a:t>or USB</a:t>
            </a:r>
          </a:p>
          <a:p>
            <a:pPr lvl="0">
              <a:lnSpc>
                <a:spcPct val="150000"/>
              </a:lnSpc>
            </a:pPr>
            <a:r>
              <a:rPr lang="en-US" sz="1800" dirty="0">
                <a:latin typeface="Times New Roman" panose="02020603050405020304" pitchFamily="18" charset="0"/>
                <a:cs typeface="Times New Roman" panose="02020603050405020304" pitchFamily="18" charset="0"/>
              </a:rPr>
              <a:t>Mouse Type                 :	 </a:t>
            </a:r>
            <a:r>
              <a:rPr lang="en-US" sz="1800" dirty="0" smtClean="0">
                <a:latin typeface="Times New Roman" panose="02020603050405020304" pitchFamily="18" charset="0"/>
                <a:cs typeface="Times New Roman" panose="02020603050405020304" pitchFamily="18" charset="0"/>
              </a:rPr>
              <a:t>	PS2 </a:t>
            </a:r>
            <a:r>
              <a:rPr lang="en-US" sz="1800" dirty="0">
                <a:latin typeface="Times New Roman" panose="02020603050405020304" pitchFamily="18" charset="0"/>
                <a:cs typeface="Times New Roman" panose="02020603050405020304" pitchFamily="18" charset="0"/>
              </a:rPr>
              <a:t>or </a:t>
            </a:r>
            <a:r>
              <a:rPr lang="en-US" sz="1800" dirty="0" smtClean="0">
                <a:latin typeface="Times New Roman" panose="02020603050405020304" pitchFamily="18" charset="0"/>
                <a:cs typeface="Times New Roman" panose="02020603050405020304" pitchFamily="18" charset="0"/>
              </a:rPr>
              <a:t>USB</a:t>
            </a:r>
            <a:endParaRPr lang="en-US" sz="1800" dirty="0">
              <a:latin typeface="Times New Roman" panose="02020603050405020304" pitchFamily="18" charset="0"/>
              <a:cs typeface="Times New Roman" panose="02020603050405020304" pitchFamily="18" charset="0"/>
            </a:endParaRPr>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53189" y="3449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37536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9911053" cy="1957973"/>
          </a:xfrm>
        </p:spPr>
        <p:txBody>
          <a:bodyPr>
            <a:normAutofit fontScale="90000"/>
          </a:bodyPr>
          <a:lstStyle/>
          <a:p>
            <a:r>
              <a:rPr lang="en-IN" sz="6700" b="1" dirty="0">
                <a:latin typeface="Times New Roman" panose="02020603050405020304" pitchFamily="18" charset="0"/>
                <a:cs typeface="Times New Roman" panose="02020603050405020304" pitchFamily="18" charset="0"/>
              </a:rPr>
              <a:t>FUTURE ENHANCEMENT:</a:t>
            </a:r>
            <a:r>
              <a:rPr lang="en-US" dirty="0"/>
              <a:t/>
            </a:r>
            <a:br>
              <a:rPr lang="en-US" dirty="0"/>
            </a:br>
            <a:endParaRPr lang="en-US" dirty="0"/>
          </a:p>
        </p:txBody>
      </p:sp>
      <p:sp>
        <p:nvSpPr>
          <p:cNvPr id="3" name="Content Placeholder 2"/>
          <p:cNvSpPr>
            <a:spLocks noGrp="1"/>
          </p:cNvSpPr>
          <p:nvPr>
            <p:ph idx="1"/>
          </p:nvPr>
        </p:nvSpPr>
        <p:spPr>
          <a:xfrm>
            <a:off x="1104293" y="2537827"/>
            <a:ext cx="8946541" cy="4195481"/>
          </a:xfrm>
        </p:spPr>
        <p:txBody>
          <a:bodyPr>
            <a:normAutofit/>
          </a:bodyPr>
          <a:lstStyle/>
          <a:p>
            <a:r>
              <a:rPr lang="en-US" sz="3200" b="1" dirty="0"/>
              <a:t>Dynamic Toll Pricing</a:t>
            </a:r>
            <a:r>
              <a:rPr lang="en-US" sz="3200" b="1" dirty="0" smtClean="0"/>
              <a:t>:</a:t>
            </a:r>
          </a:p>
          <a:p>
            <a:pPr algn="just"/>
            <a:r>
              <a:rPr lang="en-US" sz="1800" dirty="0">
                <a:latin typeface="Times New Roman" panose="02020603050405020304" pitchFamily="18" charset="0"/>
                <a:cs typeface="Times New Roman" panose="02020603050405020304" pitchFamily="18" charset="0"/>
              </a:rPr>
              <a:t>Integrate online payment and donation functionalities to facilitate convenient contributions from members for offerings, tithes, and special projects. </a:t>
            </a:r>
            <a:endParaRPr lang="en-US" sz="1800" dirty="0" smtClean="0">
              <a:latin typeface="Times New Roman" panose="02020603050405020304" pitchFamily="18" charset="0"/>
              <a:cs typeface="Times New Roman" panose="02020603050405020304" pitchFamily="18" charset="0"/>
            </a:endParaRPr>
          </a:p>
          <a:p>
            <a:pPr algn="just"/>
            <a:r>
              <a:rPr lang="en-US" sz="1800" dirty="0" smtClean="0">
                <a:latin typeface="Times New Roman" panose="02020603050405020304" pitchFamily="18" charset="0"/>
                <a:cs typeface="Times New Roman" panose="02020603050405020304" pitchFamily="18" charset="0"/>
              </a:rPr>
              <a:t>Ensure </a:t>
            </a:r>
            <a:r>
              <a:rPr lang="en-US" sz="1800" dirty="0">
                <a:latin typeface="Times New Roman" panose="02020603050405020304" pitchFamily="18" charset="0"/>
                <a:cs typeface="Times New Roman" panose="02020603050405020304" pitchFamily="18" charset="0"/>
              </a:rPr>
              <a:t>secure payment processing and provide transparency regarding donation allocations</a:t>
            </a:r>
            <a:r>
              <a:rPr lang="en-US" sz="1800" dirty="0" smtClean="0">
                <a:latin typeface="Times New Roman" panose="02020603050405020304" pitchFamily="18" charset="0"/>
                <a:cs typeface="Times New Roman" panose="02020603050405020304" pitchFamily="18" charset="0"/>
              </a:rPr>
              <a:t>.</a:t>
            </a:r>
          </a:p>
          <a:p>
            <a:pPr algn="just"/>
            <a:r>
              <a:rPr lang="en-US" sz="1800" dirty="0">
                <a:latin typeface="Times New Roman" panose="02020603050405020304" pitchFamily="18" charset="0"/>
                <a:cs typeface="Times New Roman" panose="02020603050405020304" pitchFamily="18" charset="0"/>
              </a:rPr>
              <a:t>Develop a dedicated module for managing volunteer activities and assignments within the church community. </a:t>
            </a:r>
            <a:endParaRPr lang="en-US" sz="1800" dirty="0" smtClean="0">
              <a:latin typeface="Times New Roman" panose="02020603050405020304" pitchFamily="18" charset="0"/>
              <a:cs typeface="Times New Roman" panose="02020603050405020304" pitchFamily="18" charset="0"/>
            </a:endParaRPr>
          </a:p>
          <a:p>
            <a:pPr algn="just"/>
            <a:r>
              <a:rPr lang="en-US" sz="1800" dirty="0" smtClean="0">
                <a:latin typeface="Times New Roman" panose="02020603050405020304" pitchFamily="18" charset="0"/>
                <a:cs typeface="Times New Roman" panose="02020603050405020304" pitchFamily="18" charset="0"/>
              </a:rPr>
              <a:t>Allow </a:t>
            </a:r>
            <a:r>
              <a:rPr lang="en-US" sz="1800" dirty="0">
                <a:latin typeface="Times New Roman" panose="02020603050405020304" pitchFamily="18" charset="0"/>
                <a:cs typeface="Times New Roman" panose="02020603050405020304" pitchFamily="18" charset="0"/>
              </a:rPr>
              <a:t>administrators to assign tasks, track volunteer hours, and recognize volunteer contributions.</a:t>
            </a:r>
            <a:endParaRPr lang="en-US" sz="1800" b="1" dirty="0">
              <a:latin typeface="Times New Roman" panose="02020603050405020304" pitchFamily="18" charset="0"/>
              <a:cs typeface="Times New Roman" panose="02020603050405020304" pitchFamily="18" charset="0"/>
            </a:endParaRPr>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91930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60860" y="249382"/>
            <a:ext cx="9373395" cy="926090"/>
          </a:xfrm>
        </p:spPr>
        <p:txBody>
          <a:bodyPr>
            <a:noAutofit/>
          </a:bodyPr>
          <a:lstStyle/>
          <a:p>
            <a:r>
              <a:rPr lang="en-US" sz="6000" b="1" dirty="0" smtClean="0">
                <a:latin typeface="Times New Roman" panose="02020603050405020304" pitchFamily="18" charset="0"/>
                <a:cs typeface="Times New Roman" panose="02020603050405020304" pitchFamily="18" charset="0"/>
              </a:rPr>
              <a:t>ABSTRACT</a:t>
            </a:r>
            <a:endParaRPr lang="en-US" sz="66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841052" y="1232349"/>
            <a:ext cx="11034116" cy="4376568"/>
          </a:xfrm>
        </p:spPr>
        <p:txBody>
          <a:bodyPr>
            <a:noAutofit/>
          </a:bodyPr>
          <a:lstStyle/>
          <a:p>
            <a:pPr marL="342900" indent="-342900" algn="l">
              <a:lnSpc>
                <a:spcPct val="150000"/>
              </a:lnSpc>
              <a:buFont typeface="Arial" panose="020B0604020202020204" pitchFamily="34" charset="0"/>
              <a:buChar char="•"/>
            </a:pPr>
            <a:r>
              <a:rPr lang="en-US" sz="1800" dirty="0">
                <a:solidFill>
                  <a:schemeClr val="tx1"/>
                </a:solidFill>
                <a:latin typeface="Times New Roman" panose="02020603050405020304" pitchFamily="18" charset="0"/>
                <a:cs typeface="Times New Roman" panose="02020603050405020304" pitchFamily="18" charset="0"/>
              </a:rPr>
              <a:t>The project aims to develop a mobile application for church </a:t>
            </a:r>
            <a:r>
              <a:rPr lang="en-US" sz="1800" dirty="0" smtClean="0">
                <a:solidFill>
                  <a:schemeClr val="tx1"/>
                </a:solidFill>
                <a:latin typeface="Times New Roman" panose="02020603050405020304" pitchFamily="18" charset="0"/>
                <a:cs typeface="Times New Roman" panose="02020603050405020304" pitchFamily="18" charset="0"/>
              </a:rPr>
              <a:t>management</a:t>
            </a:r>
            <a:r>
              <a:rPr lang="en-US" sz="1800" dirty="0">
                <a:solidFill>
                  <a:schemeClr val="tx1"/>
                </a:solidFill>
                <a:latin typeface="Times New Roman" panose="02020603050405020304" pitchFamily="18" charset="0"/>
                <a:cs typeface="Times New Roman" panose="02020603050405020304" pitchFamily="18" charset="0"/>
              </a:rPr>
              <a:t>, specifically focusing on managing church members</a:t>
            </a:r>
            <a:r>
              <a:rPr lang="en-US" sz="1800" dirty="0" smtClean="0">
                <a:solidFill>
                  <a:schemeClr val="tx1"/>
                </a:solidFill>
                <a:latin typeface="Times New Roman" panose="02020603050405020304" pitchFamily="18" charset="0"/>
                <a:cs typeface="Times New Roman" panose="02020603050405020304" pitchFamily="18" charset="0"/>
              </a:rPr>
              <a:t>.</a:t>
            </a:r>
          </a:p>
          <a:p>
            <a:pPr marL="342900" indent="-342900" algn="l">
              <a:lnSpc>
                <a:spcPct val="150000"/>
              </a:lnSpc>
              <a:buFont typeface="Arial" panose="020B0604020202020204" pitchFamily="34" charset="0"/>
              <a:buChar char="•"/>
            </a:pPr>
            <a:r>
              <a:rPr lang="en-US" sz="1800" dirty="0" smtClean="0">
                <a:solidFill>
                  <a:schemeClr val="tx1"/>
                </a:solidFill>
                <a:latin typeface="Times New Roman" panose="02020603050405020304" pitchFamily="18" charset="0"/>
                <a:cs typeface="Times New Roman" panose="02020603050405020304" pitchFamily="18" charset="0"/>
              </a:rPr>
              <a:t>The </a:t>
            </a:r>
            <a:r>
              <a:rPr lang="en-US" sz="1800" dirty="0">
                <a:solidFill>
                  <a:schemeClr val="tx1"/>
                </a:solidFill>
                <a:latin typeface="Times New Roman" panose="02020603050405020304" pitchFamily="18" charset="0"/>
                <a:cs typeface="Times New Roman" panose="02020603050405020304" pitchFamily="18" charset="0"/>
              </a:rPr>
              <a:t>application will allow church administrators to maintain a database of </a:t>
            </a:r>
            <a:r>
              <a:rPr lang="en-US" sz="1800" dirty="0" smtClean="0">
                <a:solidFill>
                  <a:schemeClr val="tx1"/>
                </a:solidFill>
                <a:latin typeface="Times New Roman" panose="02020603050405020304" pitchFamily="18" charset="0"/>
                <a:cs typeface="Times New Roman" panose="02020603050405020304" pitchFamily="18" charset="0"/>
              </a:rPr>
              <a:t>  members</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smtClean="0">
                <a:solidFill>
                  <a:schemeClr val="tx1"/>
                </a:solidFill>
                <a:latin typeface="Times New Roman" panose="02020603050405020304" pitchFamily="18" charset="0"/>
                <a:cs typeface="Times New Roman" panose="02020603050405020304" pitchFamily="18" charset="0"/>
              </a:rPr>
              <a:t> notification, </a:t>
            </a:r>
            <a:r>
              <a:rPr lang="en-US" sz="1800" dirty="0">
                <a:solidFill>
                  <a:schemeClr val="tx1"/>
                </a:solidFill>
                <a:latin typeface="Times New Roman" panose="02020603050405020304" pitchFamily="18" charset="0"/>
                <a:cs typeface="Times New Roman" panose="02020603050405020304" pitchFamily="18" charset="0"/>
              </a:rPr>
              <a:t>and </a:t>
            </a:r>
            <a:r>
              <a:rPr lang="en-US" sz="1800" dirty="0" smtClean="0">
                <a:solidFill>
                  <a:schemeClr val="tx1"/>
                </a:solidFill>
                <a:latin typeface="Times New Roman" panose="02020603050405020304" pitchFamily="18" charset="0"/>
                <a:cs typeface="Times New Roman" panose="02020603050405020304" pitchFamily="18" charset="0"/>
              </a:rPr>
              <a:t>communicate </a:t>
            </a:r>
            <a:r>
              <a:rPr lang="en-US" sz="1800" dirty="0">
                <a:solidFill>
                  <a:schemeClr val="tx1"/>
                </a:solidFill>
                <a:latin typeface="Times New Roman" panose="02020603050405020304" pitchFamily="18" charset="0"/>
                <a:cs typeface="Times New Roman" panose="02020603050405020304" pitchFamily="18" charset="0"/>
              </a:rPr>
              <a:t>effectively with </a:t>
            </a:r>
            <a:r>
              <a:rPr lang="en-US" sz="1800" dirty="0" smtClean="0">
                <a:solidFill>
                  <a:schemeClr val="tx1"/>
                </a:solidFill>
                <a:latin typeface="Times New Roman" panose="02020603050405020304" pitchFamily="18" charset="0"/>
                <a:cs typeface="Times New Roman" panose="02020603050405020304" pitchFamily="18" charset="0"/>
              </a:rPr>
              <a:t>all members</a:t>
            </a:r>
            <a:r>
              <a:rPr lang="en-US" sz="1800" dirty="0">
                <a:solidFill>
                  <a:schemeClr val="tx1"/>
                </a:solidFill>
                <a:latin typeface="Times New Roman" panose="02020603050405020304" pitchFamily="18" charset="0"/>
                <a:cs typeface="Times New Roman" panose="02020603050405020304" pitchFamily="18" charset="0"/>
              </a:rPr>
              <a:t>. </a:t>
            </a:r>
            <a:endParaRPr lang="en-US" sz="1800" dirty="0" smtClean="0">
              <a:solidFill>
                <a:schemeClr val="tx1"/>
              </a:solidFill>
              <a:latin typeface="Times New Roman" panose="02020603050405020304" pitchFamily="18" charset="0"/>
              <a:cs typeface="Times New Roman" panose="02020603050405020304" pitchFamily="18" charset="0"/>
            </a:endParaRPr>
          </a:p>
          <a:p>
            <a:pPr marL="342900" indent="-342900" algn="l">
              <a:lnSpc>
                <a:spcPct val="150000"/>
              </a:lnSpc>
              <a:buFont typeface="Arial" panose="020B0604020202020204" pitchFamily="34" charset="0"/>
              <a:buChar char="•"/>
            </a:pPr>
            <a:r>
              <a:rPr lang="en-US" sz="1800" dirty="0" smtClean="0">
                <a:solidFill>
                  <a:schemeClr val="tx1"/>
                </a:solidFill>
                <a:latin typeface="Times New Roman" panose="02020603050405020304" pitchFamily="18" charset="0"/>
                <a:cs typeface="Times New Roman" panose="02020603050405020304" pitchFamily="18" charset="0"/>
              </a:rPr>
              <a:t>The </a:t>
            </a:r>
            <a:r>
              <a:rPr lang="en-US" sz="1800" dirty="0">
                <a:solidFill>
                  <a:schemeClr val="tx1"/>
                </a:solidFill>
                <a:latin typeface="Times New Roman" panose="02020603050405020304" pitchFamily="18" charset="0"/>
                <a:cs typeface="Times New Roman" panose="02020603050405020304" pitchFamily="18" charset="0"/>
              </a:rPr>
              <a:t>Android platform will be utilized to ensure widespread accessibility and ease of use</a:t>
            </a:r>
            <a:r>
              <a:rPr lang="en-US" sz="1800" dirty="0" smtClean="0">
                <a:solidFill>
                  <a:schemeClr val="tx1"/>
                </a:solidFill>
                <a:latin typeface="Times New Roman" panose="02020603050405020304" pitchFamily="18" charset="0"/>
                <a:cs typeface="Times New Roman" panose="02020603050405020304" pitchFamily="18" charset="0"/>
              </a:rPr>
              <a:t>.</a:t>
            </a:r>
          </a:p>
          <a:p>
            <a:pPr marL="342900" indent="-342900" algn="l">
              <a:lnSpc>
                <a:spcPct val="150000"/>
              </a:lnSpc>
              <a:buFont typeface="Arial" panose="020B0604020202020204" pitchFamily="34" charset="0"/>
              <a:buChar char="•"/>
            </a:pPr>
            <a:r>
              <a:rPr lang="en-US" sz="1800" dirty="0">
                <a:solidFill>
                  <a:schemeClr val="tx1"/>
                </a:solidFill>
                <a:latin typeface="Times New Roman" panose="02020603050405020304" pitchFamily="18" charset="0"/>
                <a:cs typeface="Times New Roman" panose="02020603050405020304" pitchFamily="18" charset="0"/>
              </a:rPr>
              <a:t>The expected outcome of this management system is that the </a:t>
            </a:r>
            <a:r>
              <a:rPr lang="en-US" sz="1800" dirty="0" smtClean="0">
                <a:solidFill>
                  <a:schemeClr val="tx1"/>
                </a:solidFill>
                <a:latin typeface="Times New Roman" panose="02020603050405020304" pitchFamily="18" charset="0"/>
                <a:cs typeface="Times New Roman" panose="02020603050405020304" pitchFamily="18" charset="0"/>
              </a:rPr>
              <a:t>church </a:t>
            </a:r>
            <a:r>
              <a:rPr lang="en-US" sz="1800" dirty="0">
                <a:solidFill>
                  <a:schemeClr val="tx1"/>
                </a:solidFill>
                <a:latin typeface="Times New Roman" panose="02020603050405020304" pitchFamily="18" charset="0"/>
                <a:cs typeface="Times New Roman" panose="02020603050405020304" pitchFamily="18" charset="0"/>
              </a:rPr>
              <a:t>members can easily keep the record of everyone that is a member of the </a:t>
            </a:r>
            <a:r>
              <a:rPr lang="en-US" sz="1800" dirty="0" smtClean="0">
                <a:solidFill>
                  <a:schemeClr val="tx1"/>
                </a:solidFill>
                <a:latin typeface="Times New Roman" panose="02020603050405020304" pitchFamily="18" charset="0"/>
                <a:cs typeface="Times New Roman" panose="02020603050405020304" pitchFamily="18" charset="0"/>
              </a:rPr>
              <a:t>church.</a:t>
            </a:r>
          </a:p>
          <a:p>
            <a:pPr marL="342900" indent="-342900" algn="l">
              <a:lnSpc>
                <a:spcPct val="150000"/>
              </a:lnSpc>
              <a:buFont typeface="Arial" panose="020B0604020202020204" pitchFamily="34" charset="0"/>
              <a:buChar char="•"/>
            </a:pPr>
            <a:r>
              <a:rPr lang="en-US" sz="1800" dirty="0">
                <a:solidFill>
                  <a:schemeClr val="tx1"/>
                </a:solidFill>
                <a:latin typeface="Times New Roman" panose="02020603050405020304" pitchFamily="18" charset="0"/>
                <a:cs typeface="Times New Roman" panose="02020603050405020304" pitchFamily="18" charset="0"/>
              </a:rPr>
              <a:t>This </a:t>
            </a:r>
            <a:r>
              <a:rPr lang="en-US" sz="1800" dirty="0" smtClean="0">
                <a:solidFill>
                  <a:schemeClr val="tx1"/>
                </a:solidFill>
                <a:latin typeface="Times New Roman" panose="02020603050405020304" pitchFamily="18" charset="0"/>
                <a:cs typeface="Times New Roman" panose="02020603050405020304" pitchFamily="18" charset="0"/>
              </a:rPr>
              <a:t>Android </a:t>
            </a:r>
            <a:r>
              <a:rPr lang="en-US" sz="1800" dirty="0">
                <a:solidFill>
                  <a:schemeClr val="tx1"/>
                </a:solidFill>
                <a:latin typeface="Times New Roman" panose="02020603050405020304" pitchFamily="18" charset="0"/>
                <a:cs typeface="Times New Roman" panose="02020603050405020304" pitchFamily="18" charset="0"/>
              </a:rPr>
              <a:t>application is designed using </a:t>
            </a:r>
            <a:r>
              <a:rPr lang="en-US" sz="1800" dirty="0" smtClean="0">
                <a:solidFill>
                  <a:schemeClr val="tx1"/>
                </a:solidFill>
                <a:latin typeface="Times New Roman" panose="02020603050405020304" pitchFamily="18" charset="0"/>
                <a:cs typeface="Times New Roman" panose="02020603050405020304" pitchFamily="18" charset="0"/>
              </a:rPr>
              <a:t>Android, </a:t>
            </a:r>
            <a:r>
              <a:rPr lang="en-US" sz="1800" dirty="0">
                <a:solidFill>
                  <a:schemeClr val="tx1"/>
                </a:solidFill>
                <a:latin typeface="Times New Roman" panose="02020603050405020304" pitchFamily="18" charset="0"/>
                <a:cs typeface="Times New Roman" panose="02020603050405020304" pitchFamily="18" charset="0"/>
              </a:rPr>
              <a:t>and </a:t>
            </a:r>
            <a:r>
              <a:rPr lang="en-US" sz="1800" dirty="0" smtClean="0">
                <a:solidFill>
                  <a:schemeClr val="tx1"/>
                </a:solidFill>
                <a:latin typeface="Times New Roman" panose="02020603050405020304" pitchFamily="18" charset="0"/>
                <a:cs typeface="Times New Roman" panose="02020603050405020304" pitchFamily="18" charset="0"/>
              </a:rPr>
              <a:t>Java </a:t>
            </a:r>
            <a:r>
              <a:rPr lang="en-US" sz="1800" dirty="0">
                <a:solidFill>
                  <a:schemeClr val="tx1"/>
                </a:solidFill>
                <a:latin typeface="Times New Roman" panose="02020603050405020304" pitchFamily="18" charset="0"/>
                <a:cs typeface="Times New Roman" panose="02020603050405020304" pitchFamily="18" charset="0"/>
              </a:rPr>
              <a:t>as </a:t>
            </a:r>
            <a:r>
              <a:rPr lang="en-US" sz="1800" dirty="0" smtClean="0">
                <a:solidFill>
                  <a:schemeClr val="tx1"/>
                </a:solidFill>
                <a:latin typeface="Times New Roman" panose="02020603050405020304" pitchFamily="18" charset="0"/>
                <a:cs typeface="Times New Roman" panose="02020603050405020304" pitchFamily="18" charset="0"/>
              </a:rPr>
              <a:t>backend Firebase</a:t>
            </a:r>
          </a:p>
          <a:p>
            <a:pPr marL="342900" indent="-342900" algn="l">
              <a:lnSpc>
                <a:spcPct val="150000"/>
              </a:lnSpc>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631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6000" b="1" dirty="0">
                <a:latin typeface="Times New Roman" panose="02020603050405020304" pitchFamily="18" charset="0"/>
                <a:cs typeface="Times New Roman" panose="02020603050405020304" pitchFamily="18" charset="0"/>
              </a:rPr>
              <a:t>CONCLUSION</a:t>
            </a:r>
            <a:endParaRPr lang="en-US" sz="6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690688"/>
            <a:ext cx="10515600" cy="4486275"/>
          </a:xfrm>
        </p:spPr>
        <p:txBody>
          <a:bodyPr>
            <a:normAutofit/>
          </a:bodyPr>
          <a:lstStyle/>
          <a:p>
            <a:pPr algn="just"/>
            <a:r>
              <a:rPr lang="en-US" sz="2400"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The </a:t>
            </a:r>
            <a:r>
              <a:rPr lang="en-US" sz="1800" dirty="0">
                <a:latin typeface="Times New Roman" panose="02020603050405020304" pitchFamily="18" charset="0"/>
                <a:cs typeface="Times New Roman" panose="02020603050405020304" pitchFamily="18" charset="0"/>
              </a:rPr>
              <a:t>development of this application, we have achieved several key objectives</a:t>
            </a:r>
            <a:r>
              <a:rPr lang="en-US" sz="1800" dirty="0" smtClean="0">
                <a:latin typeface="Times New Roman" panose="02020603050405020304" pitchFamily="18" charset="0"/>
                <a:cs typeface="Times New Roman" panose="02020603050405020304" pitchFamily="18" charset="0"/>
              </a:rPr>
              <a:t>.</a:t>
            </a:r>
          </a:p>
          <a:p>
            <a:pPr algn="just"/>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We have provided church administrators with a powerful tool for maintaining an organized database of member </a:t>
            </a:r>
            <a:r>
              <a:rPr lang="en-US" sz="1800" dirty="0" smtClean="0">
                <a:latin typeface="Times New Roman" panose="02020603050405020304" pitchFamily="18" charset="0"/>
                <a:cs typeface="Times New Roman" panose="02020603050405020304" pitchFamily="18" charset="0"/>
              </a:rPr>
              <a:t>profiles, scheduling </a:t>
            </a:r>
            <a:r>
              <a:rPr lang="en-US" sz="1800" dirty="0">
                <a:latin typeface="Times New Roman" panose="02020603050405020304" pitchFamily="18" charset="0"/>
                <a:cs typeface="Times New Roman" panose="02020603050405020304" pitchFamily="18" charset="0"/>
              </a:rPr>
              <a:t>events, and communicating effectively with members. </a:t>
            </a:r>
            <a:endParaRPr lang="en-US" sz="1800" dirty="0" smtClean="0">
              <a:latin typeface="Times New Roman" panose="02020603050405020304" pitchFamily="18" charset="0"/>
              <a:cs typeface="Times New Roman" panose="02020603050405020304" pitchFamily="18" charset="0"/>
            </a:endParaRPr>
          </a:p>
          <a:p>
            <a:pPr algn="just"/>
            <a:r>
              <a:rPr lang="en-US" sz="1800" dirty="0" smtClean="0">
                <a:latin typeface="Times New Roman" panose="02020603050405020304" pitchFamily="18" charset="0"/>
                <a:cs typeface="Times New Roman" panose="02020603050405020304" pitchFamily="18" charset="0"/>
              </a:rPr>
              <a:t>Additionally</a:t>
            </a:r>
            <a:r>
              <a:rPr lang="en-US" sz="1800" dirty="0">
                <a:latin typeface="Times New Roman" panose="02020603050405020304" pitchFamily="18" charset="0"/>
                <a:cs typeface="Times New Roman" panose="02020603050405020304" pitchFamily="18" charset="0"/>
              </a:rPr>
              <a:t>, we have empowered members with convenient access to event information, communication channels, and interactive features to enhance their engagement within the church community.</a:t>
            </a:r>
          </a:p>
          <a:p>
            <a:pPr marL="0" indent="0">
              <a:lnSpc>
                <a:spcPct val="150000"/>
              </a:lnSpc>
              <a:buNone/>
            </a:pPr>
            <a:endParaRPr lang="en-US" sz="2000" dirty="0">
              <a:latin typeface="Times New Roman" panose="02020603050405020304" pitchFamily="18" charset="0"/>
              <a:cs typeface="Times New Roman" panose="02020603050405020304" pitchFamily="18" charset="0"/>
            </a:endParaRPr>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68817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84943" y="2687411"/>
            <a:ext cx="10515600" cy="1325563"/>
          </a:xfrm>
        </p:spPr>
        <p:txBody>
          <a:bodyPr/>
          <a:lstStyle/>
          <a:p>
            <a:pPr algn="ctr"/>
            <a:r>
              <a:rPr lang="en-US" b="1" dirty="0" smtClean="0"/>
              <a:t>Thank You…</a:t>
            </a:r>
            <a:endParaRPr lang="en-US" b="1" dirty="0"/>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74326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46111" y="452719"/>
            <a:ext cx="9786362" cy="724918"/>
          </a:xfrm>
        </p:spPr>
        <p:txBody>
          <a:bodyPr>
            <a:normAutofit fontScale="90000"/>
          </a:bodyPr>
          <a:lstStyle/>
          <a:p>
            <a:pPr algn="ctr"/>
            <a:r>
              <a:rPr lang="en-US" sz="6000" b="1" dirty="0" smtClean="0">
                <a:latin typeface="Times New Roman" panose="02020603050405020304" pitchFamily="18" charset="0"/>
                <a:cs typeface="Times New Roman" panose="02020603050405020304" pitchFamily="18" charset="0"/>
              </a:rPr>
              <a:t>DOMAIN INTRODUCTION</a:t>
            </a:r>
            <a:endParaRPr lang="en-US" sz="6000" dirty="0"/>
          </a:p>
        </p:txBody>
      </p:sp>
      <p:sp>
        <p:nvSpPr>
          <p:cNvPr id="8" name="Content Placeholder 7"/>
          <p:cNvSpPr>
            <a:spLocks noGrp="1"/>
          </p:cNvSpPr>
          <p:nvPr>
            <p:ph idx="1"/>
          </p:nvPr>
        </p:nvSpPr>
        <p:spPr>
          <a:xfrm>
            <a:off x="646111" y="1177637"/>
            <a:ext cx="11229057" cy="4814089"/>
          </a:xfrm>
        </p:spPr>
        <p:txBody>
          <a:bodyPr>
            <a:normAutofit/>
          </a:bodyPr>
          <a:lstStyle/>
          <a:p>
            <a:pPr marL="0" indent="0">
              <a:lnSpc>
                <a:spcPct val="150000"/>
              </a:lnSpc>
              <a:buNone/>
            </a:pPr>
            <a:r>
              <a:rPr lang="en-IN" sz="3200" b="1" dirty="0">
                <a:latin typeface="Times New Roman" panose="02020603050405020304" pitchFamily="18" charset="0"/>
                <a:cs typeface="Times New Roman" panose="02020603050405020304" pitchFamily="18" charset="0"/>
              </a:rPr>
              <a:t>Android  Application</a:t>
            </a:r>
          </a:p>
          <a:p>
            <a:pPr marL="285750" indent="-285750" algn="just">
              <a:lnSpc>
                <a:spcPct val="150000"/>
              </a:lnSpc>
            </a:pPr>
            <a:r>
              <a:rPr lang="en-IN" sz="1800" dirty="0">
                <a:latin typeface="Times New Roman" panose="02020603050405020304" pitchFamily="18" charset="0"/>
                <a:cs typeface="Times New Roman" panose="02020603050405020304" pitchFamily="18" charset="0"/>
              </a:rPr>
              <a:t>About 2.5 billion devices run on the Android operating system. Phones, Televisions, Tablets, Cameras, Game consoles, Car systems, and Smart wearable’s are some of the device types powered by Android.</a:t>
            </a:r>
          </a:p>
          <a:p>
            <a:pPr marL="285750" indent="-285750" algn="just">
              <a:lnSpc>
                <a:spcPct val="150000"/>
              </a:lnSpc>
            </a:pPr>
            <a:r>
              <a:rPr lang="en-IN" sz="1800" dirty="0">
                <a:latin typeface="Times New Roman" panose="02020603050405020304" pitchFamily="18" charset="0"/>
                <a:cs typeface="Times New Roman" panose="02020603050405020304" pitchFamily="18" charset="0"/>
              </a:rPr>
              <a:t> Hardware configurations of android devices differ from one device to another, but an android operating system provides support for common features such as storage, cameras, connectivity, messaging, and more.</a:t>
            </a:r>
            <a:endParaRPr lang="en-US" sz="1800" dirty="0">
              <a:latin typeface="Times New Roman" panose="02020603050405020304" pitchFamily="18" charset="0"/>
              <a:cs typeface="Times New Roman" panose="02020603050405020304" pitchFamily="18" charset="0"/>
            </a:endParaRPr>
          </a:p>
          <a:p>
            <a:endParaRPr lang="en-US" dirty="0"/>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35677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88757"/>
            <a:ext cx="10639926" cy="791898"/>
          </a:xfrm>
        </p:spPr>
        <p:txBody>
          <a:bodyPr>
            <a:normAutofit fontScale="90000"/>
          </a:bodyPr>
          <a:lstStyle/>
          <a:p>
            <a:pPr algn="ctr"/>
            <a:r>
              <a:rPr lang="en-US" sz="6000" b="1" dirty="0" smtClean="0">
                <a:latin typeface="Times New Roman" panose="02020603050405020304" pitchFamily="18" charset="0"/>
                <a:cs typeface="Times New Roman" panose="02020603050405020304" pitchFamily="18" charset="0"/>
              </a:rPr>
              <a:t>INTRODUCTION</a:t>
            </a:r>
            <a:endParaRPr lang="en-US" sz="6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522245"/>
            <a:ext cx="10639926" cy="4998871"/>
          </a:xfrm>
        </p:spPr>
        <p:txBody>
          <a:bodyPr>
            <a:normAutofit/>
          </a:bodyPr>
          <a:lstStyle/>
          <a:p>
            <a:pPr algn="just">
              <a:lnSpc>
                <a:spcPct val="150000"/>
              </a:lnSpc>
            </a:pPr>
            <a:r>
              <a:rPr lang="en-US" sz="1900" dirty="0" smtClean="0">
                <a:latin typeface="Times New Roman" panose="02020603050405020304" pitchFamily="18" charset="0"/>
                <a:cs typeface="Times New Roman" panose="02020603050405020304" pitchFamily="18" charset="0"/>
              </a:rPr>
              <a:t>In </a:t>
            </a:r>
            <a:r>
              <a:rPr lang="en-US" sz="1900" dirty="0">
                <a:latin typeface="Times New Roman" panose="02020603050405020304" pitchFamily="18" charset="0"/>
                <a:cs typeface="Times New Roman" panose="02020603050405020304" pitchFamily="18" charset="0"/>
              </a:rPr>
              <a:t>today's digital age, effective management of church members is crucial for fostering community engagement and organizing various church activities</a:t>
            </a:r>
            <a:r>
              <a:rPr lang="en-US" sz="1900" dirty="0" smtClean="0">
                <a:latin typeface="Times New Roman" panose="02020603050405020304" pitchFamily="18" charset="0"/>
                <a:cs typeface="Times New Roman" panose="02020603050405020304" pitchFamily="18" charset="0"/>
              </a:rPr>
              <a:t>.</a:t>
            </a:r>
          </a:p>
          <a:p>
            <a:pPr algn="just">
              <a:lnSpc>
                <a:spcPct val="150000"/>
              </a:lnSpc>
            </a:pPr>
            <a:r>
              <a:rPr lang="en-US" sz="1900" dirty="0" smtClean="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To streamline this process and enhance communication and organization within the church community, we propose the development of a Church Member Management Application for the Android platform</a:t>
            </a:r>
            <a:r>
              <a:rPr lang="en-US" sz="1900" dirty="0" smtClean="0">
                <a:latin typeface="Times New Roman" panose="02020603050405020304" pitchFamily="18" charset="0"/>
                <a:cs typeface="Times New Roman" panose="02020603050405020304" pitchFamily="18" charset="0"/>
              </a:rPr>
              <a:t>.</a:t>
            </a:r>
          </a:p>
          <a:p>
            <a:pPr algn="just">
              <a:lnSpc>
                <a:spcPct val="160000"/>
              </a:lnSpc>
            </a:pPr>
            <a:r>
              <a:rPr lang="en-US" sz="1900" dirty="0" smtClean="0">
                <a:latin typeface="Times New Roman" panose="02020603050405020304" pitchFamily="18" charset="0"/>
                <a:cs typeface="Times New Roman" panose="02020603050405020304" pitchFamily="18" charset="0"/>
              </a:rPr>
              <a:t>This </a:t>
            </a:r>
            <a:r>
              <a:rPr lang="en-US" sz="1900" dirty="0">
                <a:latin typeface="Times New Roman" panose="02020603050405020304" pitchFamily="18" charset="0"/>
                <a:cs typeface="Times New Roman" panose="02020603050405020304" pitchFamily="18" charset="0"/>
              </a:rPr>
              <a:t>system will provide online facilities for the members of the church and also for the Administrator. </a:t>
            </a:r>
            <a:endParaRPr lang="en-US" sz="1900" dirty="0" smtClean="0">
              <a:latin typeface="Times New Roman" panose="02020603050405020304" pitchFamily="18" charset="0"/>
              <a:cs typeface="Times New Roman" panose="02020603050405020304" pitchFamily="18" charset="0"/>
            </a:endParaRPr>
          </a:p>
          <a:p>
            <a:pPr algn="just">
              <a:lnSpc>
                <a:spcPct val="160000"/>
              </a:lnSpc>
            </a:pPr>
            <a:r>
              <a:rPr lang="en-US" sz="1900" dirty="0">
                <a:latin typeface="Times New Roman" panose="02020603050405020304" pitchFamily="18" charset="0"/>
                <a:cs typeface="Times New Roman" panose="02020603050405020304" pitchFamily="18" charset="0"/>
              </a:rPr>
              <a:t>T</a:t>
            </a:r>
            <a:r>
              <a:rPr lang="en-US" sz="1900" dirty="0" smtClean="0">
                <a:latin typeface="Times New Roman" panose="02020603050405020304" pitchFamily="18" charset="0"/>
                <a:cs typeface="Times New Roman" panose="02020603050405020304" pitchFamily="18" charset="0"/>
              </a:rPr>
              <a:t>he  </a:t>
            </a:r>
            <a:r>
              <a:rPr lang="en-US" sz="1900" dirty="0">
                <a:latin typeface="Times New Roman" panose="02020603050405020304" pitchFamily="18" charset="0"/>
                <a:cs typeface="Times New Roman" panose="02020603050405020304" pitchFamily="18" charset="0"/>
              </a:rPr>
              <a:t>project is a system that will allow church </a:t>
            </a:r>
            <a:r>
              <a:rPr lang="en-US" sz="1900" dirty="0" smtClean="0">
                <a:latin typeface="Times New Roman" panose="02020603050405020304" pitchFamily="18" charset="0"/>
                <a:cs typeface="Times New Roman" panose="02020603050405020304" pitchFamily="18" charset="0"/>
              </a:rPr>
              <a:t>members </a:t>
            </a:r>
            <a:r>
              <a:rPr lang="en-US" sz="1900" dirty="0">
                <a:latin typeface="Times New Roman" panose="02020603050405020304" pitchFamily="18" charset="0"/>
                <a:cs typeface="Times New Roman" panose="02020603050405020304" pitchFamily="18" charset="0"/>
              </a:rPr>
              <a:t>to automate the process of establishing </a:t>
            </a:r>
            <a:r>
              <a:rPr lang="en-US" sz="1900" dirty="0" smtClean="0">
                <a:latin typeface="Times New Roman" panose="02020603050405020304" pitchFamily="18" charset="0"/>
                <a:cs typeface="Times New Roman" panose="02020603050405020304" pitchFamily="18" charset="0"/>
              </a:rPr>
              <a:t>and</a:t>
            </a:r>
            <a:br>
              <a:rPr lang="en-US" sz="1900" dirty="0" smtClean="0">
                <a:latin typeface="Times New Roman" panose="02020603050405020304" pitchFamily="18" charset="0"/>
                <a:cs typeface="Times New Roman" panose="02020603050405020304" pitchFamily="18" charset="0"/>
              </a:rPr>
            </a:br>
            <a:r>
              <a:rPr lang="en-US" sz="1900" dirty="0" smtClean="0">
                <a:latin typeface="Times New Roman" panose="02020603050405020304" pitchFamily="18" charset="0"/>
                <a:cs typeface="Times New Roman" panose="02020603050405020304" pitchFamily="18" charset="0"/>
              </a:rPr>
              <a:t>administering event.</a:t>
            </a:r>
          </a:p>
          <a:p>
            <a:pPr algn="just">
              <a:lnSpc>
                <a:spcPct val="160000"/>
              </a:lnSpc>
            </a:pPr>
            <a:r>
              <a:rPr lang="en-US" sz="1900" dirty="0" smtClean="0"/>
              <a:t>The </a:t>
            </a:r>
            <a:r>
              <a:rPr lang="en-US" sz="1900" dirty="0"/>
              <a:t>church will use this system for the better performance of the work. </a:t>
            </a:r>
            <a:endParaRPr lang="en-US" sz="1900" dirty="0" smtClean="0">
              <a:latin typeface="Times New Roman" panose="02020603050405020304" pitchFamily="18" charset="0"/>
              <a:cs typeface="Times New Roman" panose="02020603050405020304" pitchFamily="18" charset="0"/>
            </a:endParaRPr>
          </a:p>
          <a:p>
            <a:pPr algn="just">
              <a:lnSpc>
                <a:spcPct val="160000"/>
              </a:lnSpc>
            </a:pPr>
            <a:endParaRPr lang="en-US" sz="2100" dirty="0" smtClean="0">
              <a:latin typeface="Times New Roman" panose="02020603050405020304" pitchFamily="18" charset="0"/>
              <a:cs typeface="Times New Roman" panose="02020603050405020304" pitchFamily="18" charset="0"/>
            </a:endParaRPr>
          </a:p>
          <a:p>
            <a:pPr algn="just">
              <a:lnSpc>
                <a:spcPct val="160000"/>
              </a:lnSpc>
            </a:pPr>
            <a:endParaRPr lang="en-US" sz="1800" dirty="0"/>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11366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2" y="452718"/>
            <a:ext cx="9403742" cy="1015864"/>
          </a:xfrm>
        </p:spPr>
        <p:txBody>
          <a:bodyPr/>
          <a:lstStyle/>
          <a:p>
            <a:pPr algn="ctr"/>
            <a:r>
              <a:rPr lang="en-US" sz="6000" b="1" dirty="0" smtClean="0">
                <a:latin typeface="Times New Roman" panose="02020603050405020304" pitchFamily="18" charset="0"/>
                <a:cs typeface="Times New Roman" panose="02020603050405020304" pitchFamily="18" charset="0"/>
              </a:rPr>
              <a:t>OBJECTIVE</a:t>
            </a:r>
            <a:endParaRPr lang="en-US" sz="6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pPr algn="just">
              <a:lnSpc>
                <a:spcPct val="150000"/>
              </a:lnSpc>
            </a:pPr>
            <a:r>
              <a:rPr lang="en-US" sz="1800" dirty="0">
                <a:latin typeface="Times New Roman" panose="02020603050405020304" pitchFamily="18" charset="0"/>
                <a:cs typeface="Times New Roman" panose="02020603050405020304" pitchFamily="18" charset="0"/>
              </a:rPr>
              <a:t>The objective of the Church Member Management Application for Android is to provide a comprehensive and </a:t>
            </a:r>
            <a:r>
              <a:rPr lang="en-US" sz="1800" dirty="0" smtClean="0">
                <a:latin typeface="Times New Roman" panose="02020603050405020304" pitchFamily="18" charset="0"/>
                <a:cs typeface="Times New Roman" panose="02020603050405020304" pitchFamily="18" charset="0"/>
              </a:rPr>
              <a:t>user-friendly.</a:t>
            </a:r>
          </a:p>
          <a:p>
            <a:pPr algn="just">
              <a:lnSpc>
                <a:spcPct val="150000"/>
              </a:lnSpc>
            </a:pPr>
            <a:r>
              <a:rPr lang="en-US" sz="1800" dirty="0" smtClean="0">
                <a:latin typeface="Times New Roman" panose="02020603050405020304" pitchFamily="18" charset="0"/>
                <a:cs typeface="Times New Roman" panose="02020603050405020304" pitchFamily="18" charset="0"/>
              </a:rPr>
              <a:t>The </a:t>
            </a:r>
            <a:r>
              <a:rPr lang="en-US" sz="1800" dirty="0">
                <a:latin typeface="Times New Roman" panose="02020603050405020304" pitchFamily="18" charset="0"/>
                <a:cs typeface="Times New Roman" panose="02020603050405020304" pitchFamily="18" charset="0"/>
              </a:rPr>
              <a:t>mobile solution for managing church members, facilitating efficient communication, and organizing church events</a:t>
            </a:r>
            <a:r>
              <a:rPr lang="en-US" sz="1800" dirty="0" smtClean="0">
                <a:latin typeface="Times New Roman" panose="02020603050405020304" pitchFamily="18" charset="0"/>
                <a:cs typeface="Times New Roman" panose="02020603050405020304" pitchFamily="18" charset="0"/>
              </a:rPr>
              <a:t>.</a:t>
            </a:r>
          </a:p>
          <a:p>
            <a:pPr algn="just">
              <a:lnSpc>
                <a:spcPct val="150000"/>
              </a:lnSpc>
            </a:pPr>
            <a:r>
              <a:rPr lang="en-US" sz="1800" dirty="0">
                <a:latin typeface="Times New Roman" panose="02020603050405020304" pitchFamily="18" charset="0"/>
                <a:cs typeface="Times New Roman" panose="02020603050405020304" pitchFamily="18" charset="0"/>
              </a:rPr>
              <a:t>To create a comprehensive database that provides the information on the availability details and the issue details along with the member details</a:t>
            </a:r>
            <a:r>
              <a:rPr lang="en-US" sz="1800" dirty="0" smtClean="0">
                <a:latin typeface="Times New Roman" panose="02020603050405020304" pitchFamily="18" charset="0"/>
                <a:cs typeface="Times New Roman" panose="02020603050405020304" pitchFamily="18" charset="0"/>
              </a:rPr>
              <a:t>.</a:t>
            </a:r>
          </a:p>
          <a:p>
            <a:pPr>
              <a:lnSpc>
                <a:spcPct val="150000"/>
              </a:lnSpc>
            </a:pPr>
            <a:r>
              <a:rPr lang="en-US" sz="1800" dirty="0">
                <a:latin typeface="Times New Roman" panose="02020603050405020304" pitchFamily="18" charset="0"/>
                <a:cs typeface="Times New Roman" panose="02020603050405020304" pitchFamily="18" charset="0"/>
              </a:rPr>
              <a:t>Development and implementation of an information retrieval system for the members and </a:t>
            </a:r>
            <a:br>
              <a:rPr lang="en-US" sz="1800" dirty="0">
                <a:latin typeface="Times New Roman" panose="02020603050405020304" pitchFamily="18" charset="0"/>
                <a:cs typeface="Times New Roman" panose="02020603050405020304" pitchFamily="18" charset="0"/>
              </a:rPr>
            </a:br>
            <a:r>
              <a:rPr lang="en-US" sz="1800" dirty="0" smtClean="0">
                <a:latin typeface="Times New Roman" panose="02020603050405020304" pitchFamily="18" charset="0"/>
                <a:cs typeface="Times New Roman" panose="02020603050405020304" pitchFamily="18" charset="0"/>
              </a:rPr>
              <a:t>the management of the church.</a:t>
            </a: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98241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6000" b="1" dirty="0">
                <a:latin typeface="Times New Roman" panose="02020603050405020304" pitchFamily="18" charset="0"/>
                <a:cs typeface="Times New Roman" panose="02020603050405020304" pitchFamily="18" charset="0"/>
              </a:rPr>
              <a:t>Existing System</a:t>
            </a:r>
            <a:endParaRPr lang="en-IN" sz="6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lvl="0"/>
            <a:r>
              <a:rPr lang="en-IN" sz="1800" dirty="0">
                <a:latin typeface="Times New Roman" panose="02020603050405020304" pitchFamily="18" charset="0"/>
                <a:cs typeface="Times New Roman" panose="02020603050405020304" pitchFamily="18" charset="0"/>
              </a:rPr>
              <a:t>The first step is to understand the requirements of the church management app. </a:t>
            </a:r>
          </a:p>
          <a:p>
            <a:pPr lvl="0"/>
            <a:r>
              <a:rPr lang="en-IN" sz="1800" dirty="0">
                <a:latin typeface="Times New Roman" panose="02020603050405020304" pitchFamily="18" charset="0"/>
                <a:cs typeface="Times New Roman" panose="02020603050405020304" pitchFamily="18" charset="0"/>
              </a:rPr>
              <a:t>This involves meeting with the user to understand their needs and objectives for the app. </a:t>
            </a:r>
          </a:p>
          <a:p>
            <a:pPr lvl="0"/>
            <a:r>
              <a:rPr lang="en-IN" sz="1800" dirty="0">
                <a:latin typeface="Times New Roman" panose="02020603050405020304" pitchFamily="18" charset="0"/>
                <a:cs typeface="Times New Roman" panose="02020603050405020304" pitchFamily="18" charset="0"/>
              </a:rPr>
              <a:t>Some common features of church management apps include church meting message, member, posts.</a:t>
            </a:r>
          </a:p>
          <a:p>
            <a:endParaRPr lang="en-IN" dirty="0"/>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13767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2" y="452718"/>
            <a:ext cx="9403742" cy="849609"/>
          </a:xfrm>
        </p:spPr>
        <p:txBody>
          <a:bodyPr>
            <a:normAutofit/>
          </a:bodyPr>
          <a:lstStyle/>
          <a:p>
            <a:pPr algn="ctr"/>
            <a:r>
              <a:rPr lang="en-US" sz="4800" b="1" dirty="0" smtClean="0">
                <a:latin typeface="Times New Roman" panose="02020603050405020304" pitchFamily="18" charset="0"/>
                <a:cs typeface="Times New Roman" panose="02020603050405020304" pitchFamily="18" charset="0"/>
              </a:rPr>
              <a:t>PROPOSED SYSTEM</a:t>
            </a:r>
            <a:endParaRPr lang="en-US" sz="4800" dirty="0"/>
          </a:p>
        </p:txBody>
      </p:sp>
      <p:sp>
        <p:nvSpPr>
          <p:cNvPr id="3" name="Content Placeholder 2"/>
          <p:cNvSpPr>
            <a:spLocks noGrp="1"/>
          </p:cNvSpPr>
          <p:nvPr>
            <p:ph idx="1"/>
          </p:nvPr>
        </p:nvSpPr>
        <p:spPr/>
        <p:txBody>
          <a:bodyPr>
            <a:normAutofit/>
          </a:bodyPr>
          <a:lstStyle/>
          <a:p>
            <a:pPr algn="just">
              <a:lnSpc>
                <a:spcPct val="150000"/>
              </a:lnSpc>
            </a:pPr>
            <a:r>
              <a:rPr lang="en-US" sz="1800" dirty="0">
                <a:latin typeface="Times New Roman" panose="02020603050405020304" pitchFamily="18" charset="0"/>
                <a:cs typeface="Times New Roman" panose="02020603050405020304" pitchFamily="18" charset="0"/>
              </a:rPr>
              <a:t>The proposed </a:t>
            </a:r>
            <a:r>
              <a:rPr lang="en-US" sz="1800" dirty="0" smtClean="0">
                <a:latin typeface="Times New Roman" panose="02020603050405020304" pitchFamily="18" charset="0"/>
                <a:cs typeface="Times New Roman" panose="02020603050405020304" pitchFamily="18" charset="0"/>
              </a:rPr>
              <a:t>Church member management </a:t>
            </a:r>
            <a:r>
              <a:rPr lang="en-US" sz="1800" dirty="0">
                <a:latin typeface="Times New Roman" panose="02020603050405020304" pitchFamily="18" charset="0"/>
                <a:cs typeface="Times New Roman" panose="02020603050405020304" pitchFamily="18" charset="0"/>
              </a:rPr>
              <a:t>app is an innovative Android application developed in Java, featuring a robust backend powered by Firebase database technology. This platform aims to revolutionize the traditional </a:t>
            </a:r>
            <a:r>
              <a:rPr lang="en-US" sz="1800" dirty="0" smtClean="0">
                <a:latin typeface="Times New Roman" panose="02020603050405020304" pitchFamily="18" charset="0"/>
                <a:cs typeface="Times New Roman" panose="02020603050405020304" pitchFamily="18" charset="0"/>
              </a:rPr>
              <a:t>church member model </a:t>
            </a:r>
            <a:r>
              <a:rPr lang="en-US" sz="1800" dirty="0">
                <a:latin typeface="Times New Roman" panose="02020603050405020304" pitchFamily="18" charset="0"/>
                <a:cs typeface="Times New Roman" panose="02020603050405020304" pitchFamily="18" charset="0"/>
              </a:rPr>
              <a:t>by providing an efficient </a:t>
            </a:r>
            <a:r>
              <a:rPr lang="en-US" sz="1800" dirty="0" smtClean="0">
                <a:latin typeface="Times New Roman" panose="02020603050405020304" pitchFamily="18" charset="0"/>
                <a:cs typeface="Times New Roman" panose="02020603050405020304" pitchFamily="18" charset="0"/>
              </a:rPr>
              <a:t>for admin </a:t>
            </a:r>
            <a:r>
              <a:rPr lang="en-US" sz="1800" dirty="0">
                <a:latin typeface="Times New Roman" panose="02020603050405020304" pitchFamily="18" charset="0"/>
                <a:cs typeface="Times New Roman" panose="02020603050405020304" pitchFamily="18" charset="0"/>
              </a:rPr>
              <a:t>and </a:t>
            </a:r>
            <a:r>
              <a:rPr lang="en-US" sz="1800" dirty="0" smtClean="0">
                <a:latin typeface="Times New Roman" panose="02020603050405020304" pitchFamily="18" charset="0"/>
                <a:cs typeface="Times New Roman" panose="02020603050405020304" pitchFamily="18" charset="0"/>
              </a:rPr>
              <a:t>user.</a:t>
            </a:r>
            <a:endParaRPr lang="en-US" sz="1800" dirty="0">
              <a:latin typeface="Times New Roman" panose="02020603050405020304" pitchFamily="18" charset="0"/>
              <a:cs typeface="Times New Roman" panose="02020603050405020304" pitchFamily="18" charset="0"/>
            </a:endParaRPr>
          </a:p>
        </p:txBody>
      </p:sp>
      <p:sp>
        <p:nvSpPr>
          <p:cNvPr id="4" name="Rectangle 3"/>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txBox="1">
            <a:spLocks/>
          </p:cNvSpPr>
          <p:nvPr/>
        </p:nvSpPr>
        <p:spPr>
          <a:xfrm>
            <a:off x="646111" y="3032698"/>
            <a:ext cx="9703234" cy="10989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dirty="0" smtClean="0">
                <a:latin typeface="Times New Roman" panose="02020603050405020304" pitchFamily="18" charset="0"/>
                <a:cs typeface="Times New Roman" panose="02020603050405020304" pitchFamily="18" charset="0"/>
              </a:rPr>
              <a:t>ADVANDAGE</a:t>
            </a:r>
            <a:endParaRPr lang="en-IN" sz="4800" dirty="0"/>
          </a:p>
        </p:txBody>
      </p:sp>
      <p:sp>
        <p:nvSpPr>
          <p:cNvPr id="8" name="Content Placeholder 2"/>
          <p:cNvSpPr txBox="1">
            <a:spLocks/>
          </p:cNvSpPr>
          <p:nvPr/>
        </p:nvSpPr>
        <p:spPr>
          <a:xfrm>
            <a:off x="646111" y="3863056"/>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en-IN" sz="1800" dirty="0" smtClean="0">
                <a:latin typeface="Times New Roman" panose="02020603050405020304" pitchFamily="18" charset="0"/>
                <a:cs typeface="Times New Roman" panose="02020603050405020304" pitchFamily="18" charset="0"/>
              </a:rPr>
              <a:t>An Android app allows church administrators and members to access important information and perform tasks on-the-go. </a:t>
            </a:r>
          </a:p>
          <a:p>
            <a:pPr algn="just">
              <a:lnSpc>
                <a:spcPct val="150000"/>
              </a:lnSpc>
            </a:pPr>
            <a:r>
              <a:rPr lang="en-IN" sz="1800" dirty="0" smtClean="0">
                <a:latin typeface="Times New Roman" panose="02020603050405020304" pitchFamily="18" charset="0"/>
                <a:cs typeface="Times New Roman" panose="02020603050405020304" pitchFamily="18" charset="0"/>
              </a:rPr>
              <a:t>This includes church meeting, add member, send posts, and communicating with other members.</a:t>
            </a:r>
          </a:p>
          <a:p>
            <a:pPr algn="just">
              <a:lnSpc>
                <a:spcPct val="150000"/>
              </a:lnSpc>
            </a:pPr>
            <a:r>
              <a:rPr lang="en-IN" sz="1800" dirty="0" smtClean="0">
                <a:latin typeface="Times New Roman" panose="02020603050405020304" pitchFamily="18" charset="0"/>
                <a:cs typeface="Times New Roman" panose="02020603050405020304" pitchFamily="18" charset="0"/>
              </a:rPr>
              <a:t>Android apps can send message to admin, which can be used to remind them about upcoming events, send important announcements, or request their participation in church activities.</a:t>
            </a:r>
          </a:p>
          <a:p>
            <a:endParaRPr lang="en-IN"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54044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82563"/>
            <a:ext cx="10515600" cy="906462"/>
          </a:xfrm>
        </p:spPr>
        <p:txBody>
          <a:bodyPr>
            <a:normAutofit/>
          </a:bodyPr>
          <a:lstStyle/>
          <a:p>
            <a:pPr algn="ctr"/>
            <a:r>
              <a:rPr lang="en-US" sz="2800" b="1" dirty="0" smtClean="0">
                <a:latin typeface="Times New Roman" panose="02020603050405020304" pitchFamily="18" charset="0"/>
                <a:cs typeface="Times New Roman" panose="02020603050405020304" pitchFamily="18" charset="0"/>
              </a:rPr>
              <a:t>FLOW DIGRAM</a:t>
            </a:r>
            <a:endParaRPr lang="en-US" sz="2800" dirty="0">
              <a:latin typeface="Times New Roman" panose="02020603050405020304" pitchFamily="18" charset="0"/>
              <a:cs typeface="Times New Roman" panose="02020603050405020304" pitchFamily="18" charset="0"/>
            </a:endParaRPr>
          </a:p>
        </p:txBody>
      </p:sp>
      <p:grpSp>
        <p:nvGrpSpPr>
          <p:cNvPr id="153" name="Group 152"/>
          <p:cNvGrpSpPr/>
          <p:nvPr/>
        </p:nvGrpSpPr>
        <p:grpSpPr>
          <a:xfrm>
            <a:off x="2706437" y="862939"/>
            <a:ext cx="6955588" cy="5636032"/>
            <a:chOff x="2639674" y="1219200"/>
            <a:chExt cx="6955588" cy="5636032"/>
          </a:xfrm>
        </p:grpSpPr>
        <p:sp>
          <p:nvSpPr>
            <p:cNvPr id="54" name="Rectangle 53"/>
            <p:cNvSpPr/>
            <p:nvPr/>
          </p:nvSpPr>
          <p:spPr>
            <a:xfrm>
              <a:off x="4467933" y="6399002"/>
              <a:ext cx="1123637" cy="45623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smtClean="0">
                  <a:latin typeface="Times New Roman" panose="02020603050405020304" pitchFamily="18" charset="0"/>
                  <a:cs typeface="Times New Roman" panose="02020603050405020304" pitchFamily="18" charset="0"/>
                </a:rPr>
                <a:t>Logout</a:t>
              </a:r>
              <a:endParaRPr lang="en-US" sz="1600" dirty="0">
                <a:latin typeface="Times New Roman" panose="02020603050405020304" pitchFamily="18" charset="0"/>
                <a:cs typeface="Times New Roman" panose="02020603050405020304" pitchFamily="18" charset="0"/>
              </a:endParaRPr>
            </a:p>
          </p:txBody>
        </p:sp>
        <p:grpSp>
          <p:nvGrpSpPr>
            <p:cNvPr id="128" name="Group 127"/>
            <p:cNvGrpSpPr/>
            <p:nvPr/>
          </p:nvGrpSpPr>
          <p:grpSpPr>
            <a:xfrm>
              <a:off x="4306777" y="2720093"/>
              <a:ext cx="5288485" cy="4048842"/>
              <a:chOff x="2503946" y="2695074"/>
              <a:chExt cx="5102221" cy="3981349"/>
            </a:xfrm>
          </p:grpSpPr>
          <p:sp>
            <p:nvSpPr>
              <p:cNvPr id="5" name="Rectangle 4"/>
              <p:cNvSpPr/>
              <p:nvPr/>
            </p:nvSpPr>
            <p:spPr>
              <a:xfrm>
                <a:off x="2503946" y="4520387"/>
                <a:ext cx="1395023" cy="54191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smtClean="0">
                    <a:solidFill>
                      <a:schemeClr val="tx1"/>
                    </a:solidFill>
                    <a:latin typeface="Times New Roman" panose="02020603050405020304" pitchFamily="18" charset="0"/>
                    <a:cs typeface="Times New Roman" panose="02020603050405020304" pitchFamily="18" charset="0"/>
                  </a:rPr>
                  <a:t>Send</a:t>
                </a:r>
              </a:p>
              <a:p>
                <a:pPr algn="ctr"/>
                <a:r>
                  <a:rPr lang="en-US" sz="1600" dirty="0" smtClean="0">
                    <a:solidFill>
                      <a:schemeClr val="tx1"/>
                    </a:solidFill>
                    <a:latin typeface="Times New Roman" panose="02020603050405020304" pitchFamily="18" charset="0"/>
                    <a:cs typeface="Times New Roman" panose="02020603050405020304" pitchFamily="18" charset="0"/>
                  </a:rPr>
                  <a:t>Message</a:t>
                </a:r>
                <a:endParaRPr lang="en-US" sz="1600" dirty="0">
                  <a:solidFill>
                    <a:schemeClr val="tx1"/>
                  </a:solidFill>
                  <a:latin typeface="Times New Roman" panose="02020603050405020304" pitchFamily="18" charset="0"/>
                  <a:cs typeface="Times New Roman" panose="02020603050405020304" pitchFamily="18" charset="0"/>
                </a:endParaRPr>
              </a:p>
            </p:txBody>
          </p:sp>
          <p:sp>
            <p:nvSpPr>
              <p:cNvPr id="40" name="Rectangle 39"/>
              <p:cNvSpPr/>
              <p:nvPr/>
            </p:nvSpPr>
            <p:spPr>
              <a:xfrm>
                <a:off x="5718615" y="6146999"/>
                <a:ext cx="1432900" cy="529424"/>
              </a:xfrm>
              <a:prstGeom prst="rect">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smtClean="0">
                    <a:latin typeface="Times New Roman" panose="02020603050405020304" pitchFamily="18" charset="0"/>
                    <a:cs typeface="Times New Roman" panose="02020603050405020304" pitchFamily="18" charset="0"/>
                  </a:rPr>
                  <a:t>Logout</a:t>
                </a:r>
                <a:endParaRPr lang="en-US" sz="1600" dirty="0">
                  <a:latin typeface="Times New Roman" panose="02020603050405020304" pitchFamily="18" charset="0"/>
                  <a:cs typeface="Times New Roman" panose="02020603050405020304" pitchFamily="18" charset="0"/>
                </a:endParaRPr>
              </a:p>
            </p:txBody>
          </p:sp>
          <p:sp>
            <p:nvSpPr>
              <p:cNvPr id="47" name="Rectangle 46"/>
              <p:cNvSpPr/>
              <p:nvPr/>
            </p:nvSpPr>
            <p:spPr>
              <a:xfrm>
                <a:off x="2503946" y="3771854"/>
                <a:ext cx="1432900" cy="58364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smtClean="0">
                    <a:latin typeface="Times New Roman" panose="02020603050405020304" pitchFamily="18" charset="0"/>
                    <a:cs typeface="Times New Roman" panose="02020603050405020304" pitchFamily="18" charset="0"/>
                  </a:rPr>
                  <a:t>View Members</a:t>
                </a:r>
              </a:p>
              <a:p>
                <a:pPr algn="ctr"/>
                <a:r>
                  <a:rPr lang="en-US" sz="1600" dirty="0" smtClean="0">
                    <a:latin typeface="Times New Roman" panose="02020603050405020304" pitchFamily="18" charset="0"/>
                    <a:cs typeface="Times New Roman" panose="02020603050405020304" pitchFamily="18" charset="0"/>
                  </a:rPr>
                  <a:t>Profile</a:t>
                </a:r>
              </a:p>
            </p:txBody>
          </p:sp>
          <p:sp>
            <p:nvSpPr>
              <p:cNvPr id="48" name="Rectangle 47"/>
              <p:cNvSpPr/>
              <p:nvPr/>
            </p:nvSpPr>
            <p:spPr>
              <a:xfrm>
                <a:off x="5266226" y="2695074"/>
                <a:ext cx="2339941" cy="457267"/>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smtClean="0">
                    <a:latin typeface="Times New Roman" panose="02020603050405020304" pitchFamily="18" charset="0"/>
                    <a:cs typeface="Times New Roman" panose="02020603050405020304" pitchFamily="18" charset="0"/>
                  </a:rPr>
                  <a:t>Member profile View                                         </a:t>
                </a:r>
              </a:p>
            </p:txBody>
          </p:sp>
          <p:sp>
            <p:nvSpPr>
              <p:cNvPr id="50" name="Rectangle 49"/>
              <p:cNvSpPr/>
              <p:nvPr/>
            </p:nvSpPr>
            <p:spPr>
              <a:xfrm>
                <a:off x="5265096" y="3360175"/>
                <a:ext cx="2339941" cy="457267"/>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smtClean="0">
                    <a:latin typeface="Times New Roman" panose="02020603050405020304" pitchFamily="18" charset="0"/>
                    <a:cs typeface="Times New Roman" panose="02020603050405020304" pitchFamily="18" charset="0"/>
                  </a:rPr>
                  <a:t>Request Prayer</a:t>
                </a:r>
              </a:p>
            </p:txBody>
          </p:sp>
          <p:sp>
            <p:nvSpPr>
              <p:cNvPr id="51" name="Rectangle 50"/>
              <p:cNvSpPr/>
              <p:nvPr/>
            </p:nvSpPr>
            <p:spPr>
              <a:xfrm>
                <a:off x="5265096" y="4057866"/>
                <a:ext cx="2339941" cy="473398"/>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smtClean="0">
                    <a:latin typeface="Times New Roman" panose="02020603050405020304" pitchFamily="18" charset="0"/>
                    <a:cs typeface="Times New Roman" panose="02020603050405020304" pitchFamily="18" charset="0"/>
                  </a:rPr>
                  <a:t>Receive Message</a:t>
                </a:r>
              </a:p>
            </p:txBody>
          </p:sp>
          <p:sp>
            <p:nvSpPr>
              <p:cNvPr id="53" name="Rectangle 52"/>
              <p:cNvSpPr/>
              <p:nvPr/>
            </p:nvSpPr>
            <p:spPr>
              <a:xfrm>
                <a:off x="5265095" y="4731115"/>
                <a:ext cx="2339941" cy="457267"/>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smtClean="0">
                    <a:latin typeface="Times New Roman" panose="02020603050405020304" pitchFamily="18" charset="0"/>
                    <a:cs typeface="Times New Roman" panose="02020603050405020304" pitchFamily="18" charset="0"/>
                  </a:rPr>
                  <a:t>View Request Prayer</a:t>
                </a:r>
              </a:p>
            </p:txBody>
          </p:sp>
          <p:sp>
            <p:nvSpPr>
              <p:cNvPr id="55" name="Rectangle 54"/>
              <p:cNvSpPr/>
              <p:nvPr/>
            </p:nvSpPr>
            <p:spPr>
              <a:xfrm>
                <a:off x="5265095" y="5455051"/>
                <a:ext cx="2339941" cy="537437"/>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smtClean="0">
                    <a:latin typeface="Times New Roman" panose="02020603050405020304" pitchFamily="18" charset="0"/>
                    <a:cs typeface="Times New Roman" panose="02020603050405020304" pitchFamily="18" charset="0"/>
                  </a:rPr>
                  <a:t>Admin Photo show user</a:t>
                </a:r>
                <a:endParaRPr lang="en-US" sz="1600" dirty="0">
                  <a:latin typeface="Times New Roman" panose="02020603050405020304" pitchFamily="18" charset="0"/>
                  <a:cs typeface="Times New Roman" panose="02020603050405020304" pitchFamily="18" charset="0"/>
                </a:endParaRPr>
              </a:p>
            </p:txBody>
          </p:sp>
          <p:cxnSp>
            <p:nvCxnSpPr>
              <p:cNvPr id="90" name="Straight Arrow Connector 89"/>
              <p:cNvCxnSpPr>
                <a:stCxn id="48" idx="2"/>
                <a:endCxn id="50" idx="0"/>
              </p:cNvCxnSpPr>
              <p:nvPr/>
            </p:nvCxnSpPr>
            <p:spPr>
              <a:xfrm flipH="1">
                <a:off x="6435067" y="3152341"/>
                <a:ext cx="1130" cy="20783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91"/>
              <p:cNvCxnSpPr>
                <a:stCxn id="50" idx="2"/>
                <a:endCxn id="51" idx="0"/>
              </p:cNvCxnSpPr>
              <p:nvPr/>
            </p:nvCxnSpPr>
            <p:spPr>
              <a:xfrm>
                <a:off x="6435067" y="3817442"/>
                <a:ext cx="0" cy="24042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a:stCxn id="51" idx="2"/>
                <a:endCxn id="53" idx="0"/>
              </p:cNvCxnSpPr>
              <p:nvPr/>
            </p:nvCxnSpPr>
            <p:spPr>
              <a:xfrm flipH="1">
                <a:off x="6435066" y="4531264"/>
                <a:ext cx="1" cy="1998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a:endCxn id="55" idx="0"/>
              </p:cNvCxnSpPr>
              <p:nvPr/>
            </p:nvCxnSpPr>
            <p:spPr>
              <a:xfrm>
                <a:off x="6435065" y="5206655"/>
                <a:ext cx="1" cy="24839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8" name="Oval 17"/>
            <p:cNvSpPr/>
            <p:nvPr/>
          </p:nvSpPr>
          <p:spPr>
            <a:xfrm>
              <a:off x="6733420" y="1370521"/>
              <a:ext cx="436478" cy="3996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Oval 29"/>
            <p:cNvSpPr/>
            <p:nvPr/>
          </p:nvSpPr>
          <p:spPr>
            <a:xfrm>
              <a:off x="6416224" y="1803115"/>
              <a:ext cx="1041313" cy="3841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User</a:t>
              </a:r>
              <a:endParaRPr lang="en-IN" dirty="0"/>
            </a:p>
          </p:txBody>
        </p:sp>
        <p:sp>
          <p:nvSpPr>
            <p:cNvPr id="32" name="Oval 31"/>
            <p:cNvSpPr/>
            <p:nvPr/>
          </p:nvSpPr>
          <p:spPr>
            <a:xfrm>
              <a:off x="4679472" y="1219200"/>
              <a:ext cx="448949" cy="445693"/>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3" name="Oval 42"/>
            <p:cNvSpPr/>
            <p:nvPr/>
          </p:nvSpPr>
          <p:spPr>
            <a:xfrm>
              <a:off x="4262780" y="1734573"/>
              <a:ext cx="1264707" cy="606218"/>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Admin</a:t>
              </a:r>
              <a:endParaRPr lang="en-IN" dirty="0"/>
            </a:p>
          </p:txBody>
        </p:sp>
        <p:sp>
          <p:nvSpPr>
            <p:cNvPr id="44" name="Rectangle 43"/>
            <p:cNvSpPr/>
            <p:nvPr/>
          </p:nvSpPr>
          <p:spPr>
            <a:xfrm>
              <a:off x="2639674" y="2303747"/>
              <a:ext cx="1421672" cy="523988"/>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Default Login</a:t>
              </a:r>
              <a:endParaRPr lang="en-IN" dirty="0"/>
            </a:p>
          </p:txBody>
        </p:sp>
        <p:sp>
          <p:nvSpPr>
            <p:cNvPr id="65" name="Rectangle 64"/>
            <p:cNvSpPr/>
            <p:nvPr/>
          </p:nvSpPr>
          <p:spPr>
            <a:xfrm>
              <a:off x="3897026" y="2894150"/>
              <a:ext cx="2304712" cy="781247"/>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latin typeface="Times New Roman" panose="02020603050405020304" pitchFamily="18" charset="0"/>
                  <a:cs typeface="Times New Roman" panose="02020603050405020304" pitchFamily="18" charset="0"/>
                </a:rPr>
                <a:t>Members Add</a:t>
              </a:r>
            </a:p>
            <a:p>
              <a:pPr algn="ctr"/>
              <a:r>
                <a:rPr lang="en-US" dirty="0"/>
                <a:t>&amp;</a:t>
              </a:r>
              <a:r>
                <a:rPr lang="en-US" dirty="0" smtClean="0"/>
                <a:t> user</a:t>
              </a:r>
            </a:p>
            <a:p>
              <a:pPr algn="ctr"/>
              <a:r>
                <a:rPr lang="en-US" dirty="0" smtClean="0"/>
                <a:t>Id password</a:t>
              </a:r>
              <a:endParaRPr lang="en-IN" dirty="0"/>
            </a:p>
          </p:txBody>
        </p:sp>
        <p:cxnSp>
          <p:nvCxnSpPr>
            <p:cNvPr id="72" name="Straight Arrow Connector 71"/>
            <p:cNvCxnSpPr>
              <a:stCxn id="47" idx="2"/>
              <a:endCxn id="5" idx="0"/>
            </p:cNvCxnSpPr>
            <p:nvPr/>
          </p:nvCxnSpPr>
          <p:spPr>
            <a:xfrm flipH="1">
              <a:off x="5029752" y="4408667"/>
              <a:ext cx="19630" cy="16768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a:off x="5049382" y="5679905"/>
              <a:ext cx="0" cy="24045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a:stCxn id="30" idx="2"/>
              <a:endCxn id="43" idx="6"/>
            </p:cNvCxnSpPr>
            <p:nvPr/>
          </p:nvCxnSpPr>
          <p:spPr>
            <a:xfrm flipH="1">
              <a:off x="5527487" y="1995209"/>
              <a:ext cx="888737" cy="4247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4" name="Elbow Connector 113"/>
            <p:cNvCxnSpPr>
              <a:stCxn id="65" idx="3"/>
              <a:endCxn id="30" idx="4"/>
            </p:cNvCxnSpPr>
            <p:nvPr/>
          </p:nvCxnSpPr>
          <p:spPr>
            <a:xfrm flipV="1">
              <a:off x="6201738" y="2187303"/>
              <a:ext cx="735143" cy="1097471"/>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a:stCxn id="55" idx="2"/>
              <a:endCxn id="40" idx="0"/>
            </p:cNvCxnSpPr>
            <p:nvPr/>
          </p:nvCxnSpPr>
          <p:spPr>
            <a:xfrm flipH="1">
              <a:off x="8381407" y="6073406"/>
              <a:ext cx="1" cy="15713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7" name="Elbow Connector 126"/>
            <p:cNvCxnSpPr>
              <a:stCxn id="30" idx="6"/>
              <a:endCxn id="48" idx="0"/>
            </p:cNvCxnSpPr>
            <p:nvPr/>
          </p:nvCxnSpPr>
          <p:spPr>
            <a:xfrm>
              <a:off x="7457537" y="1995209"/>
              <a:ext cx="925044" cy="724885"/>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2" name="Straight Arrow Connector 151"/>
            <p:cNvCxnSpPr>
              <a:stCxn id="65" idx="2"/>
              <a:endCxn id="47" idx="0"/>
            </p:cNvCxnSpPr>
            <p:nvPr/>
          </p:nvCxnSpPr>
          <p:spPr>
            <a:xfrm>
              <a:off x="5049382" y="3675397"/>
              <a:ext cx="0" cy="13973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88" name="Rectangle 187"/>
          <p:cNvSpPr/>
          <p:nvPr/>
        </p:nvSpPr>
        <p:spPr>
          <a:xfrm>
            <a:off x="4338893" y="5309471"/>
            <a:ext cx="1468480" cy="40215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Photo upload</a:t>
            </a:r>
            <a:endParaRPr lang="en-IN" dirty="0"/>
          </a:p>
        </p:txBody>
      </p:sp>
      <p:cxnSp>
        <p:nvCxnSpPr>
          <p:cNvPr id="192" name="Straight Arrow Connector 191"/>
          <p:cNvCxnSpPr>
            <a:stCxn id="5" idx="2"/>
            <a:endCxn id="188" idx="0"/>
          </p:cNvCxnSpPr>
          <p:nvPr/>
        </p:nvCxnSpPr>
        <p:spPr>
          <a:xfrm flipH="1">
            <a:off x="5073133" y="4771185"/>
            <a:ext cx="23382" cy="53828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5" name="Elbow Connector 194"/>
          <p:cNvCxnSpPr>
            <a:stCxn id="43" idx="2"/>
            <a:endCxn id="44" idx="0"/>
          </p:cNvCxnSpPr>
          <p:nvPr/>
        </p:nvCxnSpPr>
        <p:spPr>
          <a:xfrm rot="10800000" flipV="1">
            <a:off x="3417273" y="1681420"/>
            <a:ext cx="912270" cy="266065"/>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9" name="Elbow Connector 198"/>
          <p:cNvCxnSpPr>
            <a:stCxn id="44" idx="3"/>
            <a:endCxn id="65" idx="0"/>
          </p:cNvCxnSpPr>
          <p:nvPr/>
        </p:nvCxnSpPr>
        <p:spPr>
          <a:xfrm>
            <a:off x="4128109" y="2209480"/>
            <a:ext cx="988036" cy="328409"/>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300789" y="192505"/>
            <a:ext cx="11766885" cy="63887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Arrow Connector 36"/>
          <p:cNvCxnSpPr>
            <a:stCxn id="188" idx="2"/>
            <a:endCxn id="54" idx="0"/>
          </p:cNvCxnSpPr>
          <p:nvPr/>
        </p:nvCxnSpPr>
        <p:spPr>
          <a:xfrm>
            <a:off x="5073133" y="5711627"/>
            <a:ext cx="23382" cy="3311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98199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1178</TotalTime>
  <Words>1338</Words>
  <Application>Microsoft Office PowerPoint</Application>
  <PresentationFormat>Widescreen</PresentationFormat>
  <Paragraphs>186</Paragraphs>
  <Slides>31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Algerian</vt:lpstr>
      <vt:lpstr>Arial</vt:lpstr>
      <vt:lpstr>Calibri</vt:lpstr>
      <vt:lpstr>Calibri Light</vt:lpstr>
      <vt:lpstr>Times New Roman</vt:lpstr>
      <vt:lpstr>Office Theme</vt:lpstr>
      <vt:lpstr>Church Member Management </vt:lpstr>
      <vt:lpstr>PowerPoint Presentation</vt:lpstr>
      <vt:lpstr>ABSTRACT</vt:lpstr>
      <vt:lpstr>DOMAIN INTRODUCTION</vt:lpstr>
      <vt:lpstr>INTRODUCTION</vt:lpstr>
      <vt:lpstr>OBJECTIVE</vt:lpstr>
      <vt:lpstr>Existing System</vt:lpstr>
      <vt:lpstr>PROPOSED SYSTEM</vt:lpstr>
      <vt:lpstr>FLOW DIGRAM</vt:lpstr>
      <vt:lpstr>Use case Diagram</vt:lpstr>
      <vt:lpstr>Activity Diagram</vt:lpstr>
      <vt:lpstr>Sequence Diagram</vt:lpstr>
      <vt:lpstr>Modules </vt:lpstr>
      <vt:lpstr>ADMIN LOGIN</vt:lpstr>
      <vt:lpstr>ADD MEMBER</vt:lpstr>
      <vt:lpstr>SEND MESSAGE</vt:lpstr>
      <vt:lpstr>VIEW MESSAGE</vt:lpstr>
      <vt:lpstr>PHOTO UPLOAD </vt:lpstr>
      <vt:lpstr>LOGOUT </vt:lpstr>
      <vt:lpstr> MEMBERS LOGIN</vt:lpstr>
      <vt:lpstr>VIEW MEMBERS </vt:lpstr>
      <vt:lpstr>MEMBER VIEW YOUR PROFILE </vt:lpstr>
      <vt:lpstr>   MEMBERS SEND PRAYER        REQUEST </vt:lpstr>
      <vt:lpstr>   MEMBERS VIEW     PRAYER REQUEST </vt:lpstr>
      <vt:lpstr> MEMBER VIEW PHOTO </vt:lpstr>
      <vt:lpstr> MEMBER LOGOUT </vt:lpstr>
      <vt:lpstr>SOFTWARE REQUIREMENTS:</vt:lpstr>
      <vt:lpstr>HARDWARE REQUIREMENTS: </vt:lpstr>
      <vt:lpstr>FUTURE ENHANCEMENT: </vt:lpstr>
      <vt:lpstr>CONCLUSION</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UZER</dc:creator>
  <cp:lastModifiedBy>it</cp:lastModifiedBy>
  <cp:revision>62</cp:revision>
  <dcterms:created xsi:type="dcterms:W3CDTF">2024-03-09T05:37:12Z</dcterms:created>
  <dcterms:modified xsi:type="dcterms:W3CDTF">2024-06-20T10:00:28Z</dcterms:modified>
</cp:coreProperties>
</file>